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8"/>
  </p:notesMasterIdLst>
  <p:handoutMasterIdLst>
    <p:handoutMasterId r:id="rId49"/>
  </p:handoutMasterIdLst>
  <p:sldIdLst>
    <p:sldId id="356" r:id="rId3"/>
    <p:sldId id="357" r:id="rId4"/>
    <p:sldId id="358" r:id="rId5"/>
    <p:sldId id="359"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392" r:id="rId47"/>
  </p:sldIdLst>
  <p:sldSz cx="9144000" cy="6858000" type="screen4x3"/>
  <p:notesSz cx="6858000" cy="9144000"/>
  <p:custDataLst>
    <p:tags r:id="rId50"/>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varScale="1">
        <p:scale>
          <a:sx n="65" d="100"/>
          <a:sy n="65" d="100"/>
        </p:scale>
        <p:origin x="126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Conceptual Data Modeling</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Logical Data Modeling</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Physical Data Modeling</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data modeler identifies the highest level of relationships in the data.</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data modeler describes the data and its relationships in detail. </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data modeler specifies how the logical model is to be realized physically.</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6F4A24EB-D186-4991-A62C-5CAD10A2336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data modeler creates a logical model of the database.</a:t>
          </a:r>
          <a:endParaRPr lang="en-US" sz="1800" dirty="0">
            <a:latin typeface="Calibri" pitchFamily="34" charset="0"/>
            <a:cs typeface="Calibri" pitchFamily="34" charset="0"/>
          </a:endParaRPr>
        </a:p>
      </dgm:t>
    </dgm:pt>
    <dgm:pt modelId="{00FB603E-11C7-4A4A-827A-560AFD9F117B}" type="parTrans" cxnId="{979698AB-BBE0-495F-A3EA-8073ABDC4988}">
      <dgm:prSet/>
      <dgm:spPr/>
      <dgm:t>
        <a:bodyPr/>
        <a:lstStyle/>
        <a:p>
          <a:endParaRPr lang="en-US"/>
        </a:p>
      </dgm:t>
    </dgm:pt>
    <dgm:pt modelId="{93A6AFFF-8461-495A-A865-DC8543D80776}" type="sibTrans" cxnId="{979698AB-BBE0-495F-A3EA-8073ABDC4988}">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63BA9E15-2424-4EA5-9EA1-D998859D76D2}" srcId="{275088F3-FD73-4104-BBCD-C6FE214E0400}" destId="{15B56A10-C47D-4965-B218-63412241D4C1}" srcOrd="0" destOrd="0" parTransId="{D62DEE6F-0735-4090-8A91-8F2758A1E8CE}" sibTransId="{41A99DCB-8F09-42A5-A97F-F14578AA4ABF}"/>
    <dgm:cxn modelId="{8A73E8F9-6F51-4BF3-8FAA-B0FBE5E9283F}" srcId="{304B30CD-3BA8-4D2C-8929-DF5230D332B6}" destId="{0B42E06C-A1B3-48D7-9A25-3AED9FB785D1}" srcOrd="0" destOrd="0" parTransId="{63E4A61B-1DB3-4F89-99FA-5DD5C550215D}" sibTransId="{0F629D23-A6FB-4154-8BC6-E83CC058D4DA}"/>
    <dgm:cxn modelId="{D2F0EC4D-4200-4E76-A1EF-02E161BCF06B}" type="presOf" srcId="{275088F3-FD73-4104-BBCD-C6FE214E0400}" destId="{5395A427-A60F-4F4F-969D-04AC2D0CFDEB}" srcOrd="1" destOrd="0" presId="urn:microsoft.com/office/officeart/2005/8/layout/list1"/>
    <dgm:cxn modelId="{F8DBEC4E-91AE-4A99-947A-14062F5D2D6B}" type="presOf" srcId="{A01BF80B-0EB8-4497-94CE-66159EAFBE6E}" destId="{0900D408-9ABA-4692-8B4E-25FD2FEDE3F7}" srcOrd="1" destOrd="0" presId="urn:microsoft.com/office/officeart/2005/8/layout/list1"/>
    <dgm:cxn modelId="{F6942349-7609-4F29-83FE-17A12914A35A}" type="presOf" srcId="{275088F3-FD73-4104-BBCD-C6FE214E0400}" destId="{47486FD6-484A-4D85-9CB6-90D65D97FB36}"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4C28A261-F4E1-4901-B470-38D18C76A868}" type="presOf" srcId="{0B42E06C-A1B3-48D7-9A25-3AED9FB785D1}" destId="{F0AFF909-226B-4EF5-8D95-F4C97BC1E02A}"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07D8D6CD-903D-4FBF-9DCF-036477BBF283}" srcId="{A01BF80B-0EB8-4497-94CE-66159EAFBE6E}" destId="{99C229D2-8712-4170-B167-C0F0B7E17D9B}" srcOrd="0" destOrd="0" parTransId="{B82004D2-6854-4D6C-B447-06402214C44A}" sibTransId="{A5822192-EAD8-4545-9207-987D94B82BD4}"/>
    <dgm:cxn modelId="{BC5D078F-4FB5-4251-AA69-ACE186AF27AF}" type="presOf" srcId="{15B56A10-C47D-4965-B218-63412241D4C1}" destId="{8DC4B880-6737-41E9-958C-8E33EF46D5F8}" srcOrd="0" destOrd="0" presId="urn:microsoft.com/office/officeart/2005/8/layout/list1"/>
    <dgm:cxn modelId="{979698AB-BBE0-495F-A3EA-8073ABDC4988}" srcId="{275088F3-FD73-4104-BBCD-C6FE214E0400}" destId="{6F4A24EB-D186-4991-A62C-5CAD10A23361}" srcOrd="1" destOrd="0" parTransId="{00FB603E-11C7-4A4A-827A-560AFD9F117B}" sibTransId="{93A6AFFF-8461-495A-A865-DC8543D80776}"/>
    <dgm:cxn modelId="{41B6E340-B7B6-449D-A7D2-1E8E6101FDF8}" type="presOf" srcId="{304B30CD-3BA8-4D2C-8929-DF5230D332B6}" destId="{0A807732-00C6-4E5E-911B-A6F76F441E4E}"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2C411D0E-1796-4321-AE0E-75934F6E47AA}" type="presOf" srcId="{A01BF80B-0EB8-4497-94CE-66159EAFBE6E}" destId="{DF203340-B694-4789-AE18-6CC49F3E3D6E}" srcOrd="0" destOrd="0" presId="urn:microsoft.com/office/officeart/2005/8/layout/list1"/>
    <dgm:cxn modelId="{8A35ED1C-48B0-44CF-B4C8-F9CAFE292F7C}" type="presOf" srcId="{0B42E06C-A1B3-48D7-9A25-3AED9FB785D1}" destId="{D8815EEF-E9C4-475D-A970-0FBE57B256A3}" srcOrd="1" destOrd="0" presId="urn:microsoft.com/office/officeart/2005/8/layout/list1"/>
    <dgm:cxn modelId="{53A7F5E0-D75E-47F1-A85B-980FAF987E6D}" type="presOf" srcId="{954AB44B-3D61-4133-AC00-466AFF18E51C}" destId="{5F8B0E50-DECC-4A7E-A46E-113C91AAFE14}" srcOrd="0" destOrd="0" presId="urn:microsoft.com/office/officeart/2005/8/layout/list1"/>
    <dgm:cxn modelId="{305F4DC6-AA60-4B91-8C50-64DA19173E19}" type="presOf" srcId="{99C229D2-8712-4170-B167-C0F0B7E17D9B}" destId="{97F985D8-35BA-410A-8120-F008FF720B1B}" srcOrd="0" destOrd="0" presId="urn:microsoft.com/office/officeart/2005/8/layout/list1"/>
    <dgm:cxn modelId="{7FACC0EE-2462-4443-BCEE-50DF52D4B24B}" type="presOf" srcId="{6F4A24EB-D186-4991-A62C-5CAD10A23361}" destId="{8DC4B880-6737-41E9-958C-8E33EF46D5F8}" srcOrd="0" destOrd="1" presId="urn:microsoft.com/office/officeart/2005/8/layout/list1"/>
    <dgm:cxn modelId="{A9D94F0E-6886-446F-87A3-E1923EF01ADC}" type="presParOf" srcId="{0A807732-00C6-4E5E-911B-A6F76F441E4E}" destId="{2F2ADDF7-5497-4730-91DE-E6E853F1FEEF}" srcOrd="0" destOrd="0" presId="urn:microsoft.com/office/officeart/2005/8/layout/list1"/>
    <dgm:cxn modelId="{5E91A356-7FEC-490B-BEEB-62DF25D27C6B}" type="presParOf" srcId="{2F2ADDF7-5497-4730-91DE-E6E853F1FEEF}" destId="{F0AFF909-226B-4EF5-8D95-F4C97BC1E02A}" srcOrd="0" destOrd="0" presId="urn:microsoft.com/office/officeart/2005/8/layout/list1"/>
    <dgm:cxn modelId="{BEB3C7E3-967B-425A-A7C3-9B5D51B681B1}" type="presParOf" srcId="{2F2ADDF7-5497-4730-91DE-E6E853F1FEEF}" destId="{D8815EEF-E9C4-475D-A970-0FBE57B256A3}" srcOrd="1" destOrd="0" presId="urn:microsoft.com/office/officeart/2005/8/layout/list1"/>
    <dgm:cxn modelId="{797A165C-7DFC-4426-BA05-8ADB54B811D9}" type="presParOf" srcId="{0A807732-00C6-4E5E-911B-A6F76F441E4E}" destId="{76FC94D9-3208-439C-A63E-D27D71A45C0D}" srcOrd="1" destOrd="0" presId="urn:microsoft.com/office/officeart/2005/8/layout/list1"/>
    <dgm:cxn modelId="{F7B1B802-E8DB-4525-B1E6-334CF45B2FF6}" type="presParOf" srcId="{0A807732-00C6-4E5E-911B-A6F76F441E4E}" destId="{5F8B0E50-DECC-4A7E-A46E-113C91AAFE14}" srcOrd="2" destOrd="0" presId="urn:microsoft.com/office/officeart/2005/8/layout/list1"/>
    <dgm:cxn modelId="{1887D835-0C14-41D1-9722-BE2FC8F3F42C}" type="presParOf" srcId="{0A807732-00C6-4E5E-911B-A6F76F441E4E}" destId="{08587B01-25D5-451E-BC18-60B04AFD5367}" srcOrd="3" destOrd="0" presId="urn:microsoft.com/office/officeart/2005/8/layout/list1"/>
    <dgm:cxn modelId="{2EEEE953-5667-4E86-A1E1-40B637AD59D3}" type="presParOf" srcId="{0A807732-00C6-4E5E-911B-A6F76F441E4E}" destId="{C3941E73-59DF-4947-A40C-DDF97525D13A}" srcOrd="4" destOrd="0" presId="urn:microsoft.com/office/officeart/2005/8/layout/list1"/>
    <dgm:cxn modelId="{C4C9DE06-FE0E-43D8-BCAE-09F6BFE624CA}" type="presParOf" srcId="{C3941E73-59DF-4947-A40C-DDF97525D13A}" destId="{47486FD6-484A-4D85-9CB6-90D65D97FB36}" srcOrd="0" destOrd="0" presId="urn:microsoft.com/office/officeart/2005/8/layout/list1"/>
    <dgm:cxn modelId="{B8B9B102-0861-424C-A85E-FD205010A2C6}" type="presParOf" srcId="{C3941E73-59DF-4947-A40C-DDF97525D13A}" destId="{5395A427-A60F-4F4F-969D-04AC2D0CFDEB}" srcOrd="1" destOrd="0" presId="urn:microsoft.com/office/officeart/2005/8/layout/list1"/>
    <dgm:cxn modelId="{68E019DC-8342-4089-8C29-88ACAE1A9DFB}" type="presParOf" srcId="{0A807732-00C6-4E5E-911B-A6F76F441E4E}" destId="{8EF1C548-5960-4AC1-A6DC-AD70AFD0AD0B}" srcOrd="5" destOrd="0" presId="urn:microsoft.com/office/officeart/2005/8/layout/list1"/>
    <dgm:cxn modelId="{8CF9293F-BF58-457A-A6EA-2CD3F3157CFF}" type="presParOf" srcId="{0A807732-00C6-4E5E-911B-A6F76F441E4E}" destId="{8DC4B880-6737-41E9-958C-8E33EF46D5F8}" srcOrd="6" destOrd="0" presId="urn:microsoft.com/office/officeart/2005/8/layout/list1"/>
    <dgm:cxn modelId="{EE4AC5AD-B029-4FD0-B5C4-4DC310A9B752}" type="presParOf" srcId="{0A807732-00C6-4E5E-911B-A6F76F441E4E}" destId="{0E1A4CDD-B090-4922-A72B-D26D60DEE419}" srcOrd="7" destOrd="0" presId="urn:microsoft.com/office/officeart/2005/8/layout/list1"/>
    <dgm:cxn modelId="{6AC8F8E5-0D1E-4F59-AF50-4709DE3E4EEE}" type="presParOf" srcId="{0A807732-00C6-4E5E-911B-A6F76F441E4E}" destId="{4CDCECC7-3D9F-4530-9D59-82D9F8A5E052}" srcOrd="8" destOrd="0" presId="urn:microsoft.com/office/officeart/2005/8/layout/list1"/>
    <dgm:cxn modelId="{A32AA6D2-9A5A-4EB1-9740-1E1B87291560}" type="presParOf" srcId="{4CDCECC7-3D9F-4530-9D59-82D9F8A5E052}" destId="{DF203340-B694-4789-AE18-6CC49F3E3D6E}" srcOrd="0" destOrd="0" presId="urn:microsoft.com/office/officeart/2005/8/layout/list1"/>
    <dgm:cxn modelId="{08BAFD0D-6808-4DA6-B0C4-D3BA7F0E31C8}" type="presParOf" srcId="{4CDCECC7-3D9F-4530-9D59-82D9F8A5E052}" destId="{0900D408-9ABA-4692-8B4E-25FD2FEDE3F7}" srcOrd="1" destOrd="0" presId="urn:microsoft.com/office/officeart/2005/8/layout/list1"/>
    <dgm:cxn modelId="{9C5C2033-216F-4830-9867-95FC7399841B}" type="presParOf" srcId="{0A807732-00C6-4E5E-911B-A6F76F441E4E}" destId="{F1DDE45D-E91E-4F8B-A88A-9E48706B86F7}" srcOrd="9" destOrd="0" presId="urn:microsoft.com/office/officeart/2005/8/layout/list1"/>
    <dgm:cxn modelId="{4E771362-913F-4D12-8BDE-25D747B820B9}"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800" dirty="0" smtClean="0">
              <a:latin typeface="Calibri" pitchFamily="34" charset="0"/>
              <a:cs typeface="Calibri" pitchFamily="34" charset="0"/>
            </a:rPr>
            <a:t>Entity</a:t>
          </a:r>
          <a:endParaRPr lang="en-US" sz="1800"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An entity is a real world object that exists physically and is distinguishable from other objects.</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2AD6AFE2-760F-4F3F-81ED-4029AD68C488}">
      <dgm:prSet phldrT="[Text]" custT="1"/>
      <dgm:spPr/>
      <dgm:t>
        <a:bodyPr/>
        <a:lstStyle/>
        <a:p>
          <a:r>
            <a:rPr lang="en-US" sz="1400" dirty="0" smtClean="0">
              <a:latin typeface="Calibri" pitchFamily="34" charset="0"/>
              <a:cs typeface="Calibri" pitchFamily="34" charset="0"/>
            </a:rPr>
            <a:t>For example, employee, department, vehicle, and account.</a:t>
          </a:r>
          <a:endParaRPr lang="en-US" sz="1400" dirty="0">
            <a:latin typeface="Calibri" pitchFamily="34" charset="0"/>
            <a:cs typeface="Calibri" pitchFamily="34" charset="0"/>
          </a:endParaRPr>
        </a:p>
      </dgm:t>
    </dgm:pt>
    <dgm:pt modelId="{B7E1DAF5-CF9B-4899-BBBF-8BDFF3D5F3E3}" type="parTrans" cxnId="{4058CF35-89F0-4FE3-A48B-2B75E5B2AB7D}">
      <dgm:prSet/>
      <dgm:spPr/>
      <dgm:t>
        <a:bodyPr/>
        <a:lstStyle/>
        <a:p>
          <a:endParaRPr lang="en-US"/>
        </a:p>
      </dgm:t>
    </dgm:pt>
    <dgm:pt modelId="{77DB8990-8ADA-4A9C-82A2-FBC1D60F65D7}" type="sibTrans" cxnId="{4058CF35-89F0-4FE3-A48B-2B75E5B2AB7D}">
      <dgm:prSet/>
      <dgm:spPr/>
      <dgm:t>
        <a:bodyPr/>
        <a:lstStyle/>
        <a:p>
          <a:endParaRPr lang="en-US"/>
        </a:p>
      </dgm:t>
    </dgm:pt>
    <dgm:pt modelId="{318712A4-F379-4024-BACC-1003727655AA}">
      <dgm:prSet phldrT="[Text]" custT="1"/>
      <dgm:spPr/>
      <dgm:t>
        <a:bodyPr/>
        <a:lstStyle/>
        <a:p>
          <a:r>
            <a:rPr lang="en-US" sz="1800" dirty="0" smtClean="0">
              <a:latin typeface="Calibri" pitchFamily="34" charset="0"/>
              <a:cs typeface="Calibri" pitchFamily="34" charset="0"/>
            </a:rPr>
            <a:t>Relationship</a:t>
          </a:r>
          <a:endParaRPr lang="en-US" sz="1800"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A relationship is an association or bond that exists between one or more entities.</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142A9496-28A7-4674-BF53-D845112F49BD}">
      <dgm:prSet phldrT="[Text]" custT="1"/>
      <dgm:spPr/>
      <dgm:t>
        <a:bodyPr/>
        <a:lstStyle/>
        <a:p>
          <a:r>
            <a:rPr lang="en-US" sz="1400" dirty="0" smtClean="0">
              <a:latin typeface="Calibri" pitchFamily="34" charset="0"/>
              <a:cs typeface="Calibri" pitchFamily="34" charset="0"/>
            </a:rPr>
            <a:t>For example, belongs to, owns, works for, saves in, and so on.</a:t>
          </a:r>
          <a:endParaRPr lang="en-US" sz="1400" dirty="0">
            <a:latin typeface="Calibri" pitchFamily="34" charset="0"/>
            <a:cs typeface="Calibri" pitchFamily="34" charset="0"/>
          </a:endParaRPr>
        </a:p>
      </dgm:t>
    </dgm:pt>
    <dgm:pt modelId="{AB143C08-B208-4E6B-A1E9-2004573E1966}" type="parTrans" cxnId="{FA21F4CD-6A71-4F11-BB2F-86B4A329665D}">
      <dgm:prSet/>
      <dgm:spPr/>
      <dgm:t>
        <a:bodyPr/>
        <a:lstStyle/>
        <a:p>
          <a:endParaRPr lang="en-US"/>
        </a:p>
      </dgm:t>
    </dgm:pt>
    <dgm:pt modelId="{E3FB870E-7F40-4141-A84E-A607F4DAA226}" type="sibTrans" cxnId="{FA21F4CD-6A71-4F11-BB2F-86B4A329665D}">
      <dgm:prSet/>
      <dgm:spPr/>
      <dgm:t>
        <a:bodyPr/>
        <a:lstStyle/>
        <a:p>
          <a:endParaRPr lang="en-US"/>
        </a:p>
      </dgm:t>
    </dgm:pt>
    <dgm:pt modelId="{C7EE1916-D17F-43C1-B5A0-78BDAE6A4937}">
      <dgm:prSet phldrT="[Text]" custT="1"/>
      <dgm:spPr/>
      <dgm:t>
        <a:bodyPr/>
        <a:lstStyle/>
        <a:p>
          <a:r>
            <a:rPr lang="en-US" sz="1800" dirty="0" smtClean="0">
              <a:latin typeface="Calibri" pitchFamily="34" charset="0"/>
              <a:cs typeface="Calibri" pitchFamily="34" charset="0"/>
            </a:rPr>
            <a:t>Attributes</a:t>
          </a:r>
          <a:endParaRPr lang="en-US" sz="1800"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Attributes are features that an entity has. Attributes help distinguish every entity from another.</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229F8FA6-DFAD-4881-8E74-FACDDF9A9BCE}">
      <dgm:prSet phldrT="[Text]" custT="1"/>
      <dgm:spPr/>
      <dgm:t>
        <a:bodyPr/>
        <a:lstStyle/>
        <a:p>
          <a:r>
            <a:rPr lang="en-US" sz="1400" dirty="0" smtClean="0">
              <a:latin typeface="Calibri" pitchFamily="34" charset="0"/>
              <a:cs typeface="Calibri" pitchFamily="34" charset="0"/>
            </a:rPr>
            <a:t>For example, the attributes of a student would be roll_number, name, and so on.</a:t>
          </a:r>
          <a:endParaRPr lang="en-US" sz="1400" dirty="0">
            <a:latin typeface="Calibri" pitchFamily="34" charset="0"/>
            <a:cs typeface="Calibri" pitchFamily="34" charset="0"/>
          </a:endParaRPr>
        </a:p>
      </dgm:t>
    </dgm:pt>
    <dgm:pt modelId="{AF61C515-B349-4BF5-8F4D-5531546E53B8}" type="parTrans" cxnId="{6D8EF4A9-A08A-4CAE-BD2E-6BDB26210334}">
      <dgm:prSet/>
      <dgm:spPr/>
      <dgm:t>
        <a:bodyPr/>
        <a:lstStyle/>
        <a:p>
          <a:endParaRPr lang="en-US"/>
        </a:p>
      </dgm:t>
    </dgm:pt>
    <dgm:pt modelId="{C60F34F8-9314-4CAA-B660-1E66C1923747}" type="sibTrans" cxnId="{6D8EF4A9-A08A-4CAE-BD2E-6BDB26210334}">
      <dgm:prSet/>
      <dgm:spPr/>
      <dgm:t>
        <a:bodyPr/>
        <a:lstStyle/>
        <a:p>
          <a:endParaRPr lang="en-US"/>
        </a:p>
      </dgm:t>
    </dgm:pt>
    <dgm:pt modelId="{ADA36A24-636D-42B9-B0D8-36870FC6CC75}">
      <dgm:prSet custT="1"/>
      <dgm:spPr/>
      <dgm:t>
        <a:bodyPr/>
        <a:lstStyle/>
        <a:p>
          <a:r>
            <a:rPr lang="en-US" sz="1800" dirty="0" smtClean="0">
              <a:latin typeface="Calibri" pitchFamily="34" charset="0"/>
              <a:cs typeface="Calibri" pitchFamily="34" charset="0"/>
            </a:rPr>
            <a:t>Entity Set</a:t>
          </a:r>
          <a:endParaRPr lang="en-US" sz="1800" dirty="0">
            <a:latin typeface="Calibri" pitchFamily="34" charset="0"/>
            <a:cs typeface="Calibri" pitchFamily="34" charset="0"/>
          </a:endParaRP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smtClean="0">
              <a:latin typeface="Calibri" pitchFamily="34" charset="0"/>
              <a:cs typeface="Calibri" pitchFamily="34" charset="0"/>
            </a:rPr>
            <a:t>An entity set is the collection of similar entities.</a:t>
          </a:r>
          <a:endParaRPr lang="en-US" sz="1400" dirty="0">
            <a:latin typeface="Calibri" pitchFamily="34" charset="0"/>
            <a:cs typeface="Calibri" pitchFamily="34" charset="0"/>
          </a:endParaRP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E46634FF-9BFA-4309-807B-405015B2B3CB}">
      <dgm:prSet custT="1"/>
      <dgm:spPr/>
      <dgm:t>
        <a:bodyPr/>
        <a:lstStyle/>
        <a:p>
          <a:r>
            <a:rPr lang="en-US" sz="1400" dirty="0" smtClean="0">
              <a:latin typeface="Calibri" pitchFamily="34" charset="0"/>
              <a:cs typeface="Calibri" pitchFamily="34" charset="0"/>
            </a:rPr>
            <a:t>For example, the employees of an organization collectively form an entity set called employee entity set.</a:t>
          </a:r>
          <a:endParaRPr lang="en-US" sz="1400" dirty="0">
            <a:latin typeface="Calibri" pitchFamily="34" charset="0"/>
            <a:cs typeface="Calibri" pitchFamily="34" charset="0"/>
          </a:endParaRPr>
        </a:p>
      </dgm:t>
    </dgm:pt>
    <dgm:pt modelId="{EBA64151-7618-46BF-9CFA-6AC4F4394565}" type="parTrans" cxnId="{BFCE8612-6059-443D-9F87-FF10FFE20552}">
      <dgm:prSet/>
      <dgm:spPr/>
      <dgm:t>
        <a:bodyPr/>
        <a:lstStyle/>
        <a:p>
          <a:endParaRPr lang="en-US"/>
        </a:p>
      </dgm:t>
    </dgm:pt>
    <dgm:pt modelId="{94DF38A6-F400-42E8-A75F-059C813791D9}" type="sibTrans" cxnId="{BFCE8612-6059-443D-9F87-FF10FFE20552}">
      <dgm:prSet/>
      <dgm:spPr/>
      <dgm:t>
        <a:bodyPr/>
        <a:lstStyle/>
        <a:p>
          <a:endParaRPr lang="en-US"/>
        </a:p>
      </dgm:t>
    </dgm:pt>
    <dgm:pt modelId="{52984777-C2AA-4B16-9D7F-7227E1FF633D}">
      <dgm:prSet custT="1"/>
      <dgm:spPr/>
      <dgm:t>
        <a:bodyPr/>
        <a:lstStyle/>
        <a:p>
          <a:r>
            <a:rPr lang="en-US" sz="1800" dirty="0" smtClean="0">
              <a:latin typeface="Calibri" pitchFamily="34" charset="0"/>
              <a:cs typeface="Calibri" pitchFamily="34" charset="0"/>
            </a:rPr>
            <a:t>Relationship Set</a:t>
          </a:r>
          <a:endParaRPr lang="en-US" sz="1800" dirty="0">
            <a:latin typeface="Calibri" pitchFamily="34" charset="0"/>
            <a:cs typeface="Calibri" pitchFamily="34" charset="0"/>
          </a:endParaRPr>
        </a:p>
      </dgm:t>
    </dgm:pt>
    <dgm:pt modelId="{9EC9CE7B-1183-4037-A784-953D44A84650}" type="parTrans" cxnId="{03D64B60-FFD8-42E1-9405-1BC1976DA6AE}">
      <dgm:prSet/>
      <dgm:spPr/>
      <dgm:t>
        <a:bodyPr/>
        <a:lstStyle/>
        <a:p>
          <a:endParaRPr lang="en-US"/>
        </a:p>
      </dgm:t>
    </dgm:pt>
    <dgm:pt modelId="{D7D8CEFF-AE71-4ED1-93A6-82778F80AE52}" type="sibTrans" cxnId="{03D64B60-FFD8-42E1-9405-1BC1976DA6AE}">
      <dgm:prSet/>
      <dgm:spPr/>
      <dgm:t>
        <a:bodyPr/>
        <a:lstStyle/>
        <a:p>
          <a:endParaRPr lang="en-US"/>
        </a:p>
      </dgm:t>
    </dgm:pt>
    <dgm:pt modelId="{BC072160-3DB9-456B-A8BE-96D8F6A2E94E}">
      <dgm:prSet custT="1"/>
      <dgm:spPr/>
      <dgm:t>
        <a:bodyPr/>
        <a:lstStyle/>
        <a:p>
          <a:r>
            <a:rPr lang="en-US" sz="1400" dirty="0" smtClean="0">
              <a:latin typeface="Calibri" pitchFamily="34" charset="0"/>
              <a:cs typeface="Calibri" pitchFamily="34" charset="0"/>
            </a:rPr>
            <a:t>A collection of similar relationships between two or more entity sets is called a relationship set.</a:t>
          </a:r>
          <a:endParaRPr lang="en-US" sz="1400" dirty="0">
            <a:latin typeface="Calibri" pitchFamily="34" charset="0"/>
            <a:cs typeface="Calibri" pitchFamily="34" charset="0"/>
          </a:endParaRPr>
        </a:p>
      </dgm:t>
    </dgm:pt>
    <dgm:pt modelId="{6A94DB43-1A83-499B-B514-C04707D724F6}" type="parTrans" cxnId="{B08825B4-14CE-40D6-9DF6-D6F6B23890A4}">
      <dgm:prSet/>
      <dgm:spPr/>
      <dgm:t>
        <a:bodyPr/>
        <a:lstStyle/>
        <a:p>
          <a:endParaRPr lang="en-US"/>
        </a:p>
      </dgm:t>
    </dgm:pt>
    <dgm:pt modelId="{72B3F18B-4A94-4089-8A75-84C475E86EAA}" type="sibTrans" cxnId="{B08825B4-14CE-40D6-9DF6-D6F6B23890A4}">
      <dgm:prSet/>
      <dgm:spPr/>
      <dgm:t>
        <a:bodyPr/>
        <a:lstStyle/>
        <a:p>
          <a:endParaRPr lang="en-US"/>
        </a:p>
      </dgm:t>
    </dgm:pt>
    <dgm:pt modelId="{24451E47-4DEA-4CA8-9ED3-9E931F7B8355}">
      <dgm:prSet custT="1"/>
      <dgm:spPr/>
      <dgm:t>
        <a:bodyPr/>
        <a:lstStyle/>
        <a:p>
          <a:r>
            <a:rPr lang="en-US" sz="1400" dirty="0" smtClean="0">
              <a:latin typeface="Calibri" pitchFamily="34" charset="0"/>
              <a:cs typeface="Calibri" pitchFamily="34" charset="0"/>
            </a:rPr>
            <a:t>For example, the set of all 'work in' relations that exists between the employees and the department is called the 'work in' relationship set.</a:t>
          </a:r>
          <a:endParaRPr lang="en-US" sz="1400" dirty="0">
            <a:latin typeface="Calibri" pitchFamily="34" charset="0"/>
            <a:cs typeface="Calibri" pitchFamily="34" charset="0"/>
          </a:endParaRPr>
        </a:p>
      </dgm:t>
    </dgm:pt>
    <dgm:pt modelId="{25A07FE1-AD2D-4849-8BC9-BCE8A2946A73}" type="parTrans" cxnId="{262F9A0C-41DB-46EB-9B95-6E480C355122}">
      <dgm:prSet/>
      <dgm:spPr/>
      <dgm:t>
        <a:bodyPr/>
        <a:lstStyle/>
        <a:p>
          <a:endParaRPr lang="en-US"/>
        </a:p>
      </dgm:t>
    </dgm:pt>
    <dgm:pt modelId="{2D776595-9CC7-45C6-AF02-3519401F1B18}" type="sibTrans" cxnId="{262F9A0C-41DB-46EB-9B95-6E480C355122}">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5" custScaleX="49177">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5" custScaleX="128714">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5" custScaleX="49177">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5" custScaleX="128714">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5" custScaleX="49177"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5" custScaleX="128714">
        <dgm:presLayoutVars>
          <dgm:bulletEnabled val="1"/>
        </dgm:presLayoutVars>
      </dgm:prSet>
      <dgm:spPr/>
      <dgm:t>
        <a:bodyPr/>
        <a:lstStyle/>
        <a:p>
          <a:endParaRPr lang="en-US"/>
        </a:p>
      </dgm:t>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5" custScaleX="49130">
        <dgm:presLayoutVars>
          <dgm:chMax val="1"/>
          <dgm:bulletEnabled val="1"/>
        </dgm:presLayoutVars>
      </dgm:prSet>
      <dgm:spPr/>
      <dgm:t>
        <a:bodyPr/>
        <a:lstStyle/>
        <a:p>
          <a:endParaRPr lang="en-US"/>
        </a:p>
      </dgm:t>
    </dgm:pt>
    <dgm:pt modelId="{4ADC6982-56F7-4F86-BEFF-E9C83B50AEB4}" type="pres">
      <dgm:prSet presAssocID="{ADA36A24-636D-42B9-B0D8-36870FC6CC75}" presName="descendantText" presStyleLbl="alignAccFollowNode1" presStyleIdx="3" presStyleCnt="5" custScaleX="132198">
        <dgm:presLayoutVars>
          <dgm:bulletEnabled val="1"/>
        </dgm:presLayoutVars>
      </dgm:prSet>
      <dgm:spPr/>
      <dgm:t>
        <a:bodyPr/>
        <a:lstStyle/>
        <a:p>
          <a:endParaRPr lang="en-US"/>
        </a:p>
      </dgm:t>
    </dgm:pt>
    <dgm:pt modelId="{FDF7CF57-3119-4C4E-ABC6-340608F8A67A}" type="pres">
      <dgm:prSet presAssocID="{2A4E7600-CB25-49AF-A35C-4CFF6A115DEA}" presName="sp" presStyleCnt="0"/>
      <dgm:spPr/>
    </dgm:pt>
    <dgm:pt modelId="{4FC81166-AA30-4BF4-8F75-954B62E7AE5B}" type="pres">
      <dgm:prSet presAssocID="{52984777-C2AA-4B16-9D7F-7227E1FF633D}" presName="linNode" presStyleCnt="0"/>
      <dgm:spPr/>
    </dgm:pt>
    <dgm:pt modelId="{4A3138B8-5E2B-4526-A8EB-F58514B27FE4}" type="pres">
      <dgm:prSet presAssocID="{52984777-C2AA-4B16-9D7F-7227E1FF633D}" presName="parentText" presStyleLbl="node1" presStyleIdx="4" presStyleCnt="5" custScaleX="48559">
        <dgm:presLayoutVars>
          <dgm:chMax val="1"/>
          <dgm:bulletEnabled val="1"/>
        </dgm:presLayoutVars>
      </dgm:prSet>
      <dgm:spPr/>
      <dgm:t>
        <a:bodyPr/>
        <a:lstStyle/>
        <a:p>
          <a:endParaRPr lang="en-US"/>
        </a:p>
      </dgm:t>
    </dgm:pt>
    <dgm:pt modelId="{1007281C-E506-42FB-8B88-3C6ED7D562BD}" type="pres">
      <dgm:prSet presAssocID="{52984777-C2AA-4B16-9D7F-7227E1FF633D}" presName="descendantText" presStyleLbl="alignAccFollowNode1" presStyleIdx="4" presStyleCnt="5" custScaleX="128929">
        <dgm:presLayoutVars>
          <dgm:bulletEnabled val="1"/>
        </dgm:presLayoutVars>
      </dgm:prSet>
      <dgm:spPr/>
      <dgm:t>
        <a:bodyPr/>
        <a:lstStyle/>
        <a:p>
          <a:endParaRPr lang="en-US"/>
        </a:p>
      </dgm:t>
    </dgm:pt>
  </dgm:ptLst>
  <dgm:cxnLst>
    <dgm:cxn modelId="{A007E987-F860-48E0-BDB4-1C743E751481}" srcId="{ADA36A24-636D-42B9-B0D8-36870FC6CC75}" destId="{21960B7A-146E-4A41-B04A-CE1457513094}" srcOrd="0" destOrd="0" parTransId="{116B699F-9D6F-4062-8C37-BD3DA2203907}" sibTransId="{4443439E-D985-4C0E-8FE4-88AECFE4EC7D}"/>
    <dgm:cxn modelId="{46502C3F-0E48-45B2-B71D-01133F66C28D}" type="presOf" srcId="{09079E86-21DB-4F5A-B2D4-488418FFF874}" destId="{63A1AEEA-A1AF-4A34-88D1-312C252C46C7}" srcOrd="0" destOrd="0" presId="urn:microsoft.com/office/officeart/2005/8/layout/vList5"/>
    <dgm:cxn modelId="{F22FEF31-7475-451E-B787-E0E1497D52E4}" srcId="{C8844DF8-1A5B-48BB-93EE-9C7C621FA060}" destId="{ADA36A24-636D-42B9-B0D8-36870FC6CC75}" srcOrd="3" destOrd="0" parTransId="{74B4B743-F675-43AE-8106-01B0195923C9}" sibTransId="{2A4E7600-CB25-49AF-A35C-4CFF6A115DEA}"/>
    <dgm:cxn modelId="{4058CF35-89F0-4FE3-A48B-2B75E5B2AB7D}" srcId="{029399EA-A1EE-4A76-BDB1-78921C1B7C39}" destId="{2AD6AFE2-760F-4F3F-81ED-4029AD68C488}" srcOrd="1" destOrd="0" parTransId="{B7E1DAF5-CF9B-4899-BBBF-8BDFF3D5F3E3}" sibTransId="{77DB8990-8ADA-4A9C-82A2-FBC1D60F65D7}"/>
    <dgm:cxn modelId="{7592FA46-A44E-4EC4-8B2F-541BAA8517E6}" srcId="{C8844DF8-1A5B-48BB-93EE-9C7C621FA060}" destId="{318712A4-F379-4024-BACC-1003727655AA}" srcOrd="1" destOrd="0" parTransId="{DF075672-059B-4FC7-8D8B-02D3EADA636B}" sibTransId="{2E47B91F-C45D-41AA-A2F6-41541710CB03}"/>
    <dgm:cxn modelId="{BFCE8612-6059-443D-9F87-FF10FFE20552}" srcId="{ADA36A24-636D-42B9-B0D8-36870FC6CC75}" destId="{E46634FF-9BFA-4309-807B-405015B2B3CB}" srcOrd="1" destOrd="0" parTransId="{EBA64151-7618-46BF-9CFA-6AC4F4394565}" sibTransId="{94DF38A6-F400-42E8-A75F-059C813791D9}"/>
    <dgm:cxn modelId="{FEA0E3F6-1D3D-4CE0-BE16-E6E381A22305}" type="presOf" srcId="{C7EE1916-D17F-43C1-B5A0-78BDAE6A4937}" destId="{7D17A0AD-1416-4AC5-BF5A-DCA4A5EBEDDA}" srcOrd="0" destOrd="0" presId="urn:microsoft.com/office/officeart/2005/8/layout/vList5"/>
    <dgm:cxn modelId="{B80578D5-2A19-4064-ADD8-1DBF11E5FAE6}" type="presOf" srcId="{21960B7A-146E-4A41-B04A-CE1457513094}" destId="{4ADC6982-56F7-4F86-BEFF-E9C83B50AEB4}" srcOrd="0" destOrd="0" presId="urn:microsoft.com/office/officeart/2005/8/layout/vList5"/>
    <dgm:cxn modelId="{6D8EF4A9-A08A-4CAE-BD2E-6BDB26210334}" srcId="{C7EE1916-D17F-43C1-B5A0-78BDAE6A4937}" destId="{229F8FA6-DFAD-4881-8E74-FACDDF9A9BCE}" srcOrd="1" destOrd="0" parTransId="{AF61C515-B349-4BF5-8F4D-5531546E53B8}" sibTransId="{C60F34F8-9314-4CAA-B660-1E66C1923747}"/>
    <dgm:cxn modelId="{03D64B60-FFD8-42E1-9405-1BC1976DA6AE}" srcId="{C8844DF8-1A5B-48BB-93EE-9C7C621FA060}" destId="{52984777-C2AA-4B16-9D7F-7227E1FF633D}" srcOrd="4" destOrd="0" parTransId="{9EC9CE7B-1183-4037-A784-953D44A84650}" sibTransId="{D7D8CEFF-AE71-4ED1-93A6-82778F80AE52}"/>
    <dgm:cxn modelId="{FA21F4CD-6A71-4F11-BB2F-86B4A329665D}" srcId="{318712A4-F379-4024-BACC-1003727655AA}" destId="{142A9496-28A7-4674-BF53-D845112F49BD}" srcOrd="1" destOrd="0" parTransId="{AB143C08-B208-4E6B-A1E9-2004573E1966}" sibTransId="{E3FB870E-7F40-4141-A84E-A607F4DAA226}"/>
    <dgm:cxn modelId="{59FB97FD-511E-44C0-8813-18535888A02A}" type="presOf" srcId="{E46634FF-9BFA-4309-807B-405015B2B3CB}" destId="{4ADC6982-56F7-4F86-BEFF-E9C83B50AEB4}" srcOrd="0" destOrd="1" presId="urn:microsoft.com/office/officeart/2005/8/layout/vList5"/>
    <dgm:cxn modelId="{F72D2F55-B3B0-4243-AC74-8594964C2101}" srcId="{C8844DF8-1A5B-48BB-93EE-9C7C621FA060}" destId="{C7EE1916-D17F-43C1-B5A0-78BDAE6A4937}" srcOrd="2" destOrd="0" parTransId="{05846263-45E7-4A70-AE17-087141EAEA56}" sibTransId="{7808F316-01F0-4836-B4A3-60123260DF2F}"/>
    <dgm:cxn modelId="{BCD77465-1885-4CA5-AB5A-5FCB23B7FC98}" srcId="{C8844DF8-1A5B-48BB-93EE-9C7C621FA060}" destId="{029399EA-A1EE-4A76-BDB1-78921C1B7C39}" srcOrd="0" destOrd="0" parTransId="{1EEC83B3-ED1D-47A5-A862-00A74638780A}" sibTransId="{4E0A7F7D-B352-403D-B0B3-5435A0C90DA6}"/>
    <dgm:cxn modelId="{E7F2C6FC-524A-4D4C-AF19-E5C043467AA7}" srcId="{029399EA-A1EE-4A76-BDB1-78921C1B7C39}" destId="{26AEDE49-15A3-4375-8A4A-C73F8728FCC4}" srcOrd="0" destOrd="0" parTransId="{965207AC-A4CC-43B1-8EFC-D3DE43B6543B}" sibTransId="{E56F27EB-2FA7-4222-88B7-A1B7D47FE7C2}"/>
    <dgm:cxn modelId="{8F1760F6-592A-4F04-9016-0AE7DB09B550}" type="presOf" srcId="{2AD6AFE2-760F-4F3F-81ED-4029AD68C488}" destId="{D88712DC-71E7-465F-AD92-784BE24331FA}" srcOrd="0" destOrd="1" presId="urn:microsoft.com/office/officeart/2005/8/layout/vList5"/>
    <dgm:cxn modelId="{B08825B4-14CE-40D6-9DF6-D6F6B23890A4}" srcId="{52984777-C2AA-4B16-9D7F-7227E1FF633D}" destId="{BC072160-3DB9-456B-A8BE-96D8F6A2E94E}" srcOrd="0" destOrd="0" parTransId="{6A94DB43-1A83-499B-B514-C04707D724F6}" sibTransId="{72B3F18B-4A94-4089-8A75-84C475E86EAA}"/>
    <dgm:cxn modelId="{262F9A0C-41DB-46EB-9B95-6E480C355122}" srcId="{52984777-C2AA-4B16-9D7F-7227E1FF633D}" destId="{24451E47-4DEA-4CA8-9ED3-9E931F7B8355}" srcOrd="1" destOrd="0" parTransId="{25A07FE1-AD2D-4849-8BC9-BCE8A2946A73}" sibTransId="{2D776595-9CC7-45C6-AF02-3519401F1B18}"/>
    <dgm:cxn modelId="{DAAF71B7-A6EC-42B2-8592-72BC168D9A5F}" type="presOf" srcId="{318712A4-F379-4024-BACC-1003727655AA}" destId="{E71AAEC2-1F52-4FF3-B444-CE661BFB3F1D}" srcOrd="0" destOrd="0" presId="urn:microsoft.com/office/officeart/2005/8/layout/vList5"/>
    <dgm:cxn modelId="{CDE2E0C9-3B4D-4DB3-BA42-03188175888F}" type="presOf" srcId="{5EBAA47D-88E9-4A22-ADE4-CF026AF01DA5}" destId="{B8DA601C-F577-40DB-9704-A0F2BC05290E}" srcOrd="0" destOrd="0" presId="urn:microsoft.com/office/officeart/2005/8/layout/vList5"/>
    <dgm:cxn modelId="{EF6ECAE9-C9C0-4505-AF40-D298C815D02E}" type="presOf" srcId="{029399EA-A1EE-4A76-BDB1-78921C1B7C39}" destId="{51B31CAA-C45A-4E53-9F07-3D8308984796}" srcOrd="0" destOrd="0" presId="urn:microsoft.com/office/officeart/2005/8/layout/vList5"/>
    <dgm:cxn modelId="{70984E64-C689-4A49-BF6B-B090E72C2714}" type="presOf" srcId="{C8844DF8-1A5B-48BB-93EE-9C7C621FA060}" destId="{E071F783-9968-4FE3-9E1A-5134779D1C93}" srcOrd="0" destOrd="0"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C6A0E6C6-DB00-4B02-B68F-4E40FBA9DBBD}" type="presOf" srcId="{142A9496-28A7-4674-BF53-D845112F49BD}" destId="{63A1AEEA-A1AF-4A34-88D1-312C252C46C7}" srcOrd="0" destOrd="1" presId="urn:microsoft.com/office/officeart/2005/8/layout/vList5"/>
    <dgm:cxn modelId="{B1307DE9-0B18-4CEF-B561-C969CA70411E}" type="presOf" srcId="{26AEDE49-15A3-4375-8A4A-C73F8728FCC4}" destId="{D88712DC-71E7-465F-AD92-784BE24331FA}" srcOrd="0" destOrd="0" presId="urn:microsoft.com/office/officeart/2005/8/layout/vList5"/>
    <dgm:cxn modelId="{4CE19613-1887-4D3B-967F-3FB29F5EDD6D}" type="presOf" srcId="{24451E47-4DEA-4CA8-9ED3-9E931F7B8355}" destId="{1007281C-E506-42FB-8B88-3C6ED7D562BD}" srcOrd="0" destOrd="1" presId="urn:microsoft.com/office/officeart/2005/8/layout/vList5"/>
    <dgm:cxn modelId="{053C969F-BC1F-414F-8B41-690914D5E4BE}" type="presOf" srcId="{BC072160-3DB9-456B-A8BE-96D8F6A2E94E}" destId="{1007281C-E506-42FB-8B88-3C6ED7D562BD}" srcOrd="0" destOrd="0" presId="urn:microsoft.com/office/officeart/2005/8/layout/vList5"/>
    <dgm:cxn modelId="{E6D571AB-3AE0-4EF5-8D99-F9B16ED427B4}" type="presOf" srcId="{229F8FA6-DFAD-4881-8E74-FACDDF9A9BCE}" destId="{B8DA601C-F577-40DB-9704-A0F2BC05290E}" srcOrd="0" destOrd="1" presId="urn:microsoft.com/office/officeart/2005/8/layout/vList5"/>
    <dgm:cxn modelId="{1294B058-5EAA-405F-8DBE-2AC7B073285F}" type="presOf" srcId="{52984777-C2AA-4B16-9D7F-7227E1FF633D}" destId="{4A3138B8-5E2B-4526-A8EB-F58514B27FE4}" srcOrd="0" destOrd="0" presId="urn:microsoft.com/office/officeart/2005/8/layout/vList5"/>
    <dgm:cxn modelId="{9FB79473-FE42-4F0A-A219-1EE3351FE11D}" type="presOf" srcId="{ADA36A24-636D-42B9-B0D8-36870FC6CC75}" destId="{7641A8C1-98C2-4A7D-8333-B65BCEA6926B}"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F2E9F5AF-28D5-4DC5-9479-6E15AC1524B2}" type="presParOf" srcId="{E071F783-9968-4FE3-9E1A-5134779D1C93}" destId="{68AFF705-82FF-404A-9EFB-639FFA6FA86D}" srcOrd="0" destOrd="0" presId="urn:microsoft.com/office/officeart/2005/8/layout/vList5"/>
    <dgm:cxn modelId="{67AEA2FF-2D38-4C20-91B6-D07FFBBCFA31}" type="presParOf" srcId="{68AFF705-82FF-404A-9EFB-639FFA6FA86D}" destId="{51B31CAA-C45A-4E53-9F07-3D8308984796}" srcOrd="0" destOrd="0" presId="urn:microsoft.com/office/officeart/2005/8/layout/vList5"/>
    <dgm:cxn modelId="{6C73F01A-80AC-4445-98EF-AF2C969449AD}" type="presParOf" srcId="{68AFF705-82FF-404A-9EFB-639FFA6FA86D}" destId="{D88712DC-71E7-465F-AD92-784BE24331FA}" srcOrd="1" destOrd="0" presId="urn:microsoft.com/office/officeart/2005/8/layout/vList5"/>
    <dgm:cxn modelId="{4E132D5A-D057-435F-8D22-3B789E7DE02B}" type="presParOf" srcId="{E071F783-9968-4FE3-9E1A-5134779D1C93}" destId="{68BE7356-7DA2-4F4F-90E2-2A1159FBE48F}" srcOrd="1" destOrd="0" presId="urn:microsoft.com/office/officeart/2005/8/layout/vList5"/>
    <dgm:cxn modelId="{B3139AC5-202B-448F-A0AE-EE5A5CD9D4C4}" type="presParOf" srcId="{E071F783-9968-4FE3-9E1A-5134779D1C93}" destId="{94CFF5BE-4C52-4F4F-AB51-2A0B1F7ED087}" srcOrd="2" destOrd="0" presId="urn:microsoft.com/office/officeart/2005/8/layout/vList5"/>
    <dgm:cxn modelId="{34ED1ABC-585D-4C36-9429-AC4521C22337}" type="presParOf" srcId="{94CFF5BE-4C52-4F4F-AB51-2A0B1F7ED087}" destId="{E71AAEC2-1F52-4FF3-B444-CE661BFB3F1D}" srcOrd="0" destOrd="0" presId="urn:microsoft.com/office/officeart/2005/8/layout/vList5"/>
    <dgm:cxn modelId="{437238C2-4489-418C-8EBE-9769C571BDE7}" type="presParOf" srcId="{94CFF5BE-4C52-4F4F-AB51-2A0B1F7ED087}" destId="{63A1AEEA-A1AF-4A34-88D1-312C252C46C7}" srcOrd="1" destOrd="0" presId="urn:microsoft.com/office/officeart/2005/8/layout/vList5"/>
    <dgm:cxn modelId="{19372087-C4E9-45B1-941E-53AF8F373A38}" type="presParOf" srcId="{E071F783-9968-4FE3-9E1A-5134779D1C93}" destId="{B97279CB-5196-445E-A655-48F5CB1827AE}" srcOrd="3" destOrd="0" presId="urn:microsoft.com/office/officeart/2005/8/layout/vList5"/>
    <dgm:cxn modelId="{AD6E17ED-C5F7-458E-9A28-AB94CAE8D44A}" type="presParOf" srcId="{E071F783-9968-4FE3-9E1A-5134779D1C93}" destId="{5BAE40DE-8BBE-4FA8-85A7-BFE2F54D5522}" srcOrd="4" destOrd="0" presId="urn:microsoft.com/office/officeart/2005/8/layout/vList5"/>
    <dgm:cxn modelId="{171D0920-9649-46B5-AC0C-D42B518B3039}" type="presParOf" srcId="{5BAE40DE-8BBE-4FA8-85A7-BFE2F54D5522}" destId="{7D17A0AD-1416-4AC5-BF5A-DCA4A5EBEDDA}" srcOrd="0" destOrd="0" presId="urn:microsoft.com/office/officeart/2005/8/layout/vList5"/>
    <dgm:cxn modelId="{18FE21F1-A0C5-42B8-B2C7-F28959F24268}" type="presParOf" srcId="{5BAE40DE-8BBE-4FA8-85A7-BFE2F54D5522}" destId="{B8DA601C-F577-40DB-9704-A0F2BC05290E}" srcOrd="1" destOrd="0" presId="urn:microsoft.com/office/officeart/2005/8/layout/vList5"/>
    <dgm:cxn modelId="{645921AA-244A-416E-9ED3-A388BC52B29A}" type="presParOf" srcId="{E071F783-9968-4FE3-9E1A-5134779D1C93}" destId="{B60CA78C-79D1-4A58-BA31-2AAAA8AA96D8}" srcOrd="5" destOrd="0" presId="urn:microsoft.com/office/officeart/2005/8/layout/vList5"/>
    <dgm:cxn modelId="{51F7C691-9428-4BB0-91F3-78A75E1619A7}" type="presParOf" srcId="{E071F783-9968-4FE3-9E1A-5134779D1C93}" destId="{95855871-78CB-4839-8C38-8A9390C01C51}" srcOrd="6" destOrd="0" presId="urn:microsoft.com/office/officeart/2005/8/layout/vList5"/>
    <dgm:cxn modelId="{3FD9F7C3-73F7-456B-AA30-53E15B9343D0}" type="presParOf" srcId="{95855871-78CB-4839-8C38-8A9390C01C51}" destId="{7641A8C1-98C2-4A7D-8333-B65BCEA6926B}" srcOrd="0" destOrd="0" presId="urn:microsoft.com/office/officeart/2005/8/layout/vList5"/>
    <dgm:cxn modelId="{EE1EF0A1-478B-4BC8-AF9F-A5C4D049CE9B}" type="presParOf" srcId="{95855871-78CB-4839-8C38-8A9390C01C51}" destId="{4ADC6982-56F7-4F86-BEFF-E9C83B50AEB4}" srcOrd="1" destOrd="0" presId="urn:microsoft.com/office/officeart/2005/8/layout/vList5"/>
    <dgm:cxn modelId="{CFE181A5-4BFE-43BB-B0F0-0470C62CA4BD}" type="presParOf" srcId="{E071F783-9968-4FE3-9E1A-5134779D1C93}" destId="{FDF7CF57-3119-4C4E-ABC6-340608F8A67A}" srcOrd="7" destOrd="0" presId="urn:microsoft.com/office/officeart/2005/8/layout/vList5"/>
    <dgm:cxn modelId="{FF3CF4E7-0068-4A7F-8132-301C22FDB0B2}" type="presParOf" srcId="{E071F783-9968-4FE3-9E1A-5134779D1C93}" destId="{4FC81166-AA30-4BF4-8F75-954B62E7AE5B}" srcOrd="8" destOrd="0" presId="urn:microsoft.com/office/officeart/2005/8/layout/vList5"/>
    <dgm:cxn modelId="{1F41AE87-5BF7-45C1-BFF3-58E7D94E2534}" type="presParOf" srcId="{4FC81166-AA30-4BF4-8F75-954B62E7AE5B}" destId="{4A3138B8-5E2B-4526-A8EB-F58514B27FE4}" srcOrd="0" destOrd="0" presId="urn:microsoft.com/office/officeart/2005/8/layout/vList5"/>
    <dgm:cxn modelId="{2C7058ED-1375-47A2-BAF5-F10525EB9D9A}" type="presParOf" srcId="{4FC81166-AA30-4BF4-8F75-954B62E7AE5B}" destId="{1007281C-E506-42FB-8B88-3C6ED7D562B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dirty="0" smtClean="0">
              <a:latin typeface="Calibri" pitchFamily="34" charset="0"/>
              <a:cs typeface="Calibri" pitchFamily="34" charset="0"/>
            </a:rPr>
            <a:t>1</a:t>
          </a:r>
          <a:endParaRPr lang="en-US" sz="1800" dirty="0">
            <a:latin typeface="Calibri" pitchFamily="34" charset="0"/>
            <a:cs typeface="Calibri" pitchFamily="34" charset="0"/>
          </a:endParaRP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Gather all the data that needs to be modeled.</a:t>
          </a:r>
          <a:endParaRPr lang="en-US" sz="1600" dirty="0">
            <a:latin typeface="Calibri" pitchFamily="34" charset="0"/>
            <a:cs typeface="Calibri" pitchFamily="34"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dirty="0" smtClean="0">
              <a:latin typeface="Calibri" pitchFamily="34" charset="0"/>
              <a:cs typeface="Calibri" pitchFamily="34" charset="0"/>
            </a:rPr>
            <a:t>2</a:t>
          </a:r>
          <a:endParaRPr lang="en-US" sz="1800" dirty="0">
            <a:latin typeface="Calibri" pitchFamily="34" charset="0"/>
            <a:cs typeface="Calibri" pitchFamily="34" charset="0"/>
          </a:endParaRP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Identify data that can be modeled as real world entities.</a:t>
          </a:r>
          <a:endParaRPr lang="en-US" sz="1600" dirty="0">
            <a:latin typeface="Calibri" pitchFamily="34" charset="0"/>
            <a:cs typeface="Calibri" pitchFamily="34"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dirty="0" smtClean="0">
              <a:latin typeface="Calibri" pitchFamily="34" charset="0"/>
              <a:cs typeface="Calibri" pitchFamily="34" charset="0"/>
            </a:rPr>
            <a:t>3</a:t>
          </a:r>
          <a:endParaRPr lang="en-US" sz="1800" dirty="0">
            <a:latin typeface="Calibri" pitchFamily="34" charset="0"/>
            <a:cs typeface="Calibri" pitchFamily="34" charset="0"/>
          </a:endParaRP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Identify the attributes for each entity.</a:t>
          </a:r>
          <a:endParaRPr lang="en-US" sz="1600" dirty="0">
            <a:latin typeface="Calibri" pitchFamily="34" charset="0"/>
            <a:cs typeface="Calibri" pitchFamily="34" charset="0"/>
          </a:endParaRP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dirty="0" smtClean="0"/>
            <a:t>4</a:t>
          </a:r>
          <a:endParaRPr lang="en-US" dirty="0"/>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F5BD895C-7C6C-498E-B897-CBD478FB65DE}">
      <dgm:prSet/>
      <dgm:spPr/>
      <dgm:t>
        <a:bodyPr/>
        <a:lstStyle/>
        <a:p>
          <a:r>
            <a:rPr lang="en-US" dirty="0" smtClean="0"/>
            <a:t>5</a:t>
          </a:r>
          <a:endParaRPr lang="en-US" dirty="0"/>
        </a:p>
      </dgm:t>
    </dgm:pt>
    <dgm:pt modelId="{22E27EF4-C0C1-4BC2-BDC8-F79820499233}" type="parTrans" cxnId="{7D819252-B534-4B0A-9B73-2A805E902C2E}">
      <dgm:prSet/>
      <dgm:spPr/>
      <dgm:t>
        <a:bodyPr/>
        <a:lstStyle/>
        <a:p>
          <a:endParaRPr lang="en-US"/>
        </a:p>
      </dgm:t>
    </dgm:pt>
    <dgm:pt modelId="{D3FF79E5-DE1B-4045-9BE4-AF17C0F6CDB3}" type="sibTrans" cxnId="{7D819252-B534-4B0A-9B73-2A805E902C2E}">
      <dgm:prSet/>
      <dgm:spPr/>
      <dgm:t>
        <a:bodyPr/>
        <a:lstStyle/>
        <a:p>
          <a:endParaRPr lang="en-US"/>
        </a:p>
      </dgm:t>
    </dgm:pt>
    <dgm:pt modelId="{A7081D90-5574-4F56-9799-9CAAB910302A}">
      <dgm:prSet/>
      <dgm:spPr/>
      <dgm:t>
        <a:bodyPr/>
        <a:lstStyle/>
        <a:p>
          <a:r>
            <a:rPr lang="en-US" dirty="0" smtClean="0"/>
            <a:t>6</a:t>
          </a:r>
          <a:endParaRPr lang="en-US" dirty="0"/>
        </a:p>
      </dgm:t>
    </dgm:pt>
    <dgm:pt modelId="{95E92C5E-1E00-4D20-B035-8961B5EDEDD2}" type="parTrans" cxnId="{655786D9-A7A7-471E-B3D8-AE2503E9F55C}">
      <dgm:prSet/>
      <dgm:spPr/>
      <dgm:t>
        <a:bodyPr/>
        <a:lstStyle/>
        <a:p>
          <a:endParaRPr lang="en-US"/>
        </a:p>
      </dgm:t>
    </dgm:pt>
    <dgm:pt modelId="{26E5F564-3F5F-48F9-A1BB-6A3EE9264B2B}" type="sibTrans" cxnId="{655786D9-A7A7-471E-B3D8-AE2503E9F55C}">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Sort entity sets as weak or strong entity sets.</a:t>
          </a:r>
          <a:endParaRPr lang="en-US" sz="1600" dirty="0">
            <a:latin typeface="Calibri" pitchFamily="34" charset="0"/>
            <a:cs typeface="Calibri" pitchFamily="34" charset="0"/>
          </a:endParaRP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6DF41920-FDC6-466A-B790-37A4ED04B77A}">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Sort entity attributes as key attributes, multi-valued attributes, composite attributes, derived attributes, and so on.</a:t>
          </a:r>
          <a:endParaRPr lang="en-US" sz="1600" dirty="0">
            <a:latin typeface="Calibri" pitchFamily="34" charset="0"/>
            <a:cs typeface="Calibri" pitchFamily="34" charset="0"/>
          </a:endParaRPr>
        </a:p>
      </dgm:t>
    </dgm:pt>
    <dgm:pt modelId="{FA4FBB6D-BD8A-44AC-8B64-9909FE82149B}" type="parTrans" cxnId="{3CBD57A1-27B4-4490-A58F-CA7F40E63447}">
      <dgm:prSet/>
      <dgm:spPr/>
      <dgm:t>
        <a:bodyPr/>
        <a:lstStyle/>
        <a:p>
          <a:endParaRPr lang="en-US"/>
        </a:p>
      </dgm:t>
    </dgm:pt>
    <dgm:pt modelId="{D2549F59-79AD-4A50-9154-93A19FE351D4}" type="sibTrans" cxnId="{3CBD57A1-27B4-4490-A58F-CA7F40E63447}">
      <dgm:prSet/>
      <dgm:spPr/>
      <dgm:t>
        <a:bodyPr/>
        <a:lstStyle/>
        <a:p>
          <a:endParaRPr lang="en-US"/>
        </a:p>
      </dgm:t>
    </dgm:pt>
    <dgm:pt modelId="{0DE9536E-8A25-4931-B7DB-989B4ABB31A0}">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Identify the relations between the different entities.</a:t>
          </a:r>
          <a:endParaRPr lang="en-US" sz="1600" dirty="0">
            <a:latin typeface="Calibri" pitchFamily="34" charset="0"/>
            <a:cs typeface="Calibri" pitchFamily="34" charset="0"/>
          </a:endParaRPr>
        </a:p>
      </dgm:t>
    </dgm:pt>
    <dgm:pt modelId="{425E5B01-C1FA-42E1-84C5-52F21FCACCC9}" type="parTrans" cxnId="{B7A097D7-087E-4F2C-AC84-5B02CECF121A}">
      <dgm:prSet/>
      <dgm:spPr/>
      <dgm:t>
        <a:bodyPr/>
        <a:lstStyle/>
        <a:p>
          <a:endParaRPr lang="en-US"/>
        </a:p>
      </dgm:t>
    </dgm:pt>
    <dgm:pt modelId="{1A7808A4-AB70-4813-8862-9F95F91F1CA2}" type="sibTrans" cxnId="{B7A097D7-087E-4F2C-AC84-5B02CECF121A}">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t>
        <a:bodyPr/>
        <a:lstStyle/>
        <a:p>
          <a:endParaRPr lang="en-US"/>
        </a:p>
      </dgm:t>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t>
        <a:bodyPr/>
        <a:lstStyle/>
        <a:p>
          <a:endParaRPr lang="en-US"/>
        </a:p>
      </dgm:t>
    </dgm:pt>
    <dgm:pt modelId="{113BA198-FA42-4D57-B5F3-3F5243D5E969}" type="pres">
      <dgm:prSet presAssocID="{0E791DE6-F048-4034-86FE-0A56F33BF584}" presName="descendantText" presStyleLbl="alignAcc1" presStyleIdx="0" presStyleCnt="6">
        <dgm:presLayoutVars>
          <dgm:bulletEnabled val="1"/>
        </dgm:presLayoutVars>
      </dgm:prSet>
      <dgm:spPr/>
      <dgm:t>
        <a:bodyPr/>
        <a:lstStyle/>
        <a:p>
          <a:endParaRPr lang="en-US"/>
        </a:p>
      </dgm:t>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t>
        <a:bodyPr/>
        <a:lstStyle/>
        <a:p>
          <a:endParaRPr lang="en-US"/>
        </a:p>
      </dgm:t>
    </dgm:pt>
    <dgm:pt modelId="{2944EF50-6616-442F-8BB7-231A6C496B5E}" type="pres">
      <dgm:prSet presAssocID="{0EC8CF94-D60C-416F-B0C3-A885880DD0B5}" presName="descendantText" presStyleLbl="alignAcc1" presStyleIdx="1" presStyleCnt="6">
        <dgm:presLayoutVars>
          <dgm:bulletEnabled val="1"/>
        </dgm:presLayoutVars>
      </dgm:prSet>
      <dgm:spPr/>
      <dgm:t>
        <a:bodyPr/>
        <a:lstStyle/>
        <a:p>
          <a:endParaRPr lang="en-US"/>
        </a:p>
      </dgm:t>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t>
        <a:bodyPr/>
        <a:lstStyle/>
        <a:p>
          <a:endParaRPr lang="en-US"/>
        </a:p>
      </dgm:t>
    </dgm:pt>
    <dgm:pt modelId="{31561BA6-0EA0-4656-9593-80D1BF308F1A}" type="pres">
      <dgm:prSet presAssocID="{B711F6EE-6686-48BD-BDF0-A14F8097B738}" presName="descendantText" presStyleLbl="alignAcc1" presStyleIdx="2" presStyleCnt="6">
        <dgm:presLayoutVars>
          <dgm:bulletEnabled val="1"/>
        </dgm:presLayoutVars>
      </dgm:prSet>
      <dgm:spPr/>
      <dgm:t>
        <a:bodyPr/>
        <a:lstStyle/>
        <a:p>
          <a:endParaRPr lang="en-US"/>
        </a:p>
      </dgm:t>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t>
        <a:bodyPr/>
        <a:lstStyle/>
        <a:p>
          <a:endParaRPr lang="en-US"/>
        </a:p>
      </dgm:t>
    </dgm:pt>
    <dgm:pt modelId="{C97AEFA7-1B64-4952-996E-DFECDEB1822F}" type="pres">
      <dgm:prSet presAssocID="{9009ABF5-1276-41F6-9DD0-91FFC8C71E77}" presName="descendantText" presStyleLbl="alignAcc1" presStyleIdx="3" presStyleCnt="6">
        <dgm:presLayoutVars>
          <dgm:bulletEnabled val="1"/>
        </dgm:presLayoutVars>
      </dgm:prSet>
      <dgm:spPr/>
      <dgm:t>
        <a:bodyPr/>
        <a:lstStyle/>
        <a:p>
          <a:endParaRPr lang="en-US"/>
        </a:p>
      </dgm:t>
    </dgm:pt>
    <dgm:pt modelId="{44B56FD5-0A8A-4752-876D-5D02C3DBABB9}" type="pres">
      <dgm:prSet presAssocID="{F48A58B0-F0C5-4400-BC70-65E71E61A165}" presName="sp" presStyleCnt="0"/>
      <dgm:spPr/>
    </dgm:pt>
    <dgm:pt modelId="{950DC301-2897-48FE-97D1-6B79C7C1F817}" type="pres">
      <dgm:prSet presAssocID="{F5BD895C-7C6C-498E-B897-CBD478FB65DE}" presName="composite" presStyleCnt="0"/>
      <dgm:spPr/>
    </dgm:pt>
    <dgm:pt modelId="{82C6F29F-9B5F-4EAA-8BD0-17E6FB361234}" type="pres">
      <dgm:prSet presAssocID="{F5BD895C-7C6C-498E-B897-CBD478FB65DE}" presName="parentText" presStyleLbl="alignNode1" presStyleIdx="4" presStyleCnt="6">
        <dgm:presLayoutVars>
          <dgm:chMax val="1"/>
          <dgm:bulletEnabled val="1"/>
        </dgm:presLayoutVars>
      </dgm:prSet>
      <dgm:spPr/>
      <dgm:t>
        <a:bodyPr/>
        <a:lstStyle/>
        <a:p>
          <a:endParaRPr lang="en-US"/>
        </a:p>
      </dgm:t>
    </dgm:pt>
    <dgm:pt modelId="{90E34AAF-9713-4D92-8AAB-CE636562FB6B}" type="pres">
      <dgm:prSet presAssocID="{F5BD895C-7C6C-498E-B897-CBD478FB65DE}" presName="descendantText" presStyleLbl="alignAcc1" presStyleIdx="4" presStyleCnt="6">
        <dgm:presLayoutVars>
          <dgm:bulletEnabled val="1"/>
        </dgm:presLayoutVars>
      </dgm:prSet>
      <dgm:spPr/>
      <dgm:t>
        <a:bodyPr/>
        <a:lstStyle/>
        <a:p>
          <a:endParaRPr lang="en-US"/>
        </a:p>
      </dgm:t>
    </dgm:pt>
    <dgm:pt modelId="{484D6561-9547-424D-B1CE-C84AD2D0FB6C}" type="pres">
      <dgm:prSet presAssocID="{D3FF79E5-DE1B-4045-9BE4-AF17C0F6CDB3}" presName="sp" presStyleCnt="0"/>
      <dgm:spPr/>
    </dgm:pt>
    <dgm:pt modelId="{294AF422-677C-4A1F-B83C-633261314581}" type="pres">
      <dgm:prSet presAssocID="{A7081D90-5574-4F56-9799-9CAAB910302A}" presName="composite" presStyleCnt="0"/>
      <dgm:spPr/>
    </dgm:pt>
    <dgm:pt modelId="{A9499C09-621A-42AF-9A5E-B66494875DD5}" type="pres">
      <dgm:prSet presAssocID="{A7081D90-5574-4F56-9799-9CAAB910302A}" presName="parentText" presStyleLbl="alignNode1" presStyleIdx="5" presStyleCnt="6">
        <dgm:presLayoutVars>
          <dgm:chMax val="1"/>
          <dgm:bulletEnabled val="1"/>
        </dgm:presLayoutVars>
      </dgm:prSet>
      <dgm:spPr/>
      <dgm:t>
        <a:bodyPr/>
        <a:lstStyle/>
        <a:p>
          <a:endParaRPr lang="en-US"/>
        </a:p>
      </dgm:t>
    </dgm:pt>
    <dgm:pt modelId="{93E98D4E-E720-4B1D-87F2-2D6C9CE8AA76}" type="pres">
      <dgm:prSet presAssocID="{A7081D90-5574-4F56-9799-9CAAB910302A}" presName="descendantText" presStyleLbl="alignAcc1" presStyleIdx="5" presStyleCnt="6">
        <dgm:presLayoutVars>
          <dgm:bulletEnabled val="1"/>
        </dgm:presLayoutVars>
      </dgm:prSet>
      <dgm:spPr/>
      <dgm:t>
        <a:bodyPr/>
        <a:lstStyle/>
        <a:p>
          <a:endParaRPr lang="en-US"/>
        </a:p>
      </dgm:t>
    </dgm:pt>
  </dgm:ptLst>
  <dgm:cxnLst>
    <dgm:cxn modelId="{51F674E6-6B0D-4CEC-AA2B-9B71B271D8CE}" type="presOf" srcId="{0E40C2B0-576D-4730-9668-B4CDBA448F0D}" destId="{113BA198-FA42-4D57-B5F3-3F5243D5E969}" srcOrd="0" destOrd="0" presId="urn:microsoft.com/office/officeart/2005/8/layout/chevron2"/>
    <dgm:cxn modelId="{88C01128-544D-47B6-BB90-FDDC88E01B7F}" type="presOf" srcId="{BDC90882-301C-4987-9033-2044F395C8D8}" destId="{C462FC85-0769-4334-8797-133ADB982AE4}" srcOrd="0" destOrd="0" presId="urn:microsoft.com/office/officeart/2005/8/layout/chevron2"/>
    <dgm:cxn modelId="{7BF35EAB-C43C-4A75-AAA6-65DD57D620B8}" srcId="{BDC90882-301C-4987-9033-2044F395C8D8}" destId="{B711F6EE-6686-48BD-BDF0-A14F8097B738}" srcOrd="2" destOrd="0" parTransId="{476EE89A-FE03-4A7A-BE76-1B1292583187}" sibTransId="{38290BC8-1D05-44E3-A90A-69542D06054D}"/>
    <dgm:cxn modelId="{A12E8BF4-0566-4E92-98B4-30617A45DAEE}" srcId="{BDC90882-301C-4987-9033-2044F395C8D8}" destId="{0EC8CF94-D60C-416F-B0C3-A885880DD0B5}" srcOrd="1" destOrd="0" parTransId="{3765331B-81FF-4198-A702-75F0AA10A49A}" sibTransId="{680F7251-B856-4DD1-8E60-B34EBF423653}"/>
    <dgm:cxn modelId="{7D819252-B534-4B0A-9B73-2A805E902C2E}" srcId="{BDC90882-301C-4987-9033-2044F395C8D8}" destId="{F5BD895C-7C6C-498E-B897-CBD478FB65DE}" srcOrd="4" destOrd="0" parTransId="{22E27EF4-C0C1-4BC2-BDC8-F79820499233}" sibTransId="{D3FF79E5-DE1B-4045-9BE4-AF17C0F6CDB3}"/>
    <dgm:cxn modelId="{39943298-CB9D-4186-9A5B-7AE499F19C19}" srcId="{BDC90882-301C-4987-9033-2044F395C8D8}" destId="{9009ABF5-1276-41F6-9DD0-91FFC8C71E77}" srcOrd="3" destOrd="0" parTransId="{31827EC2-D67C-4C52-AAD4-EB0BB9AC6AC1}" sibTransId="{F48A58B0-F0C5-4400-BC70-65E71E61A165}"/>
    <dgm:cxn modelId="{FDD5E396-DADD-49CA-AD4F-7D69D535F132}" type="presOf" srcId="{A7081D90-5574-4F56-9799-9CAAB910302A}" destId="{A9499C09-621A-42AF-9A5E-B66494875DD5}"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801D1394-AAC1-4596-A9D2-A71739C69A8B}" srcId="{0E791DE6-F048-4034-86FE-0A56F33BF584}" destId="{0E40C2B0-576D-4730-9668-B4CDBA448F0D}" srcOrd="0" destOrd="0" parTransId="{64434352-549D-4F11-B086-C50336F43F48}" sibTransId="{9E7B0475-C365-4807-BD99-BC3A66EEDFFF}"/>
    <dgm:cxn modelId="{655786D9-A7A7-471E-B3D8-AE2503E9F55C}" srcId="{BDC90882-301C-4987-9033-2044F395C8D8}" destId="{A7081D90-5574-4F56-9799-9CAAB910302A}" srcOrd="5" destOrd="0" parTransId="{95E92C5E-1E00-4D20-B035-8961B5EDEDD2}" sibTransId="{26E5F564-3F5F-48F9-A1BB-6A3EE9264B2B}"/>
    <dgm:cxn modelId="{BF25E932-449D-483A-9E7D-C8F5E3277309}" srcId="{BDC90882-301C-4987-9033-2044F395C8D8}" destId="{0E791DE6-F048-4034-86FE-0A56F33BF584}" srcOrd="0" destOrd="0" parTransId="{DFB18C49-F515-408E-8C1F-920C43CC1DCE}" sibTransId="{74AAFF65-3F63-426C-B594-A2FBFDD1A493}"/>
    <dgm:cxn modelId="{2CD5216C-E37F-45C8-9794-2B9A833F184C}" type="presOf" srcId="{B711F6EE-6686-48BD-BDF0-A14F8097B738}" destId="{F0CB3FBB-F207-4562-B11B-897E38FEC919}" srcOrd="0" destOrd="0" presId="urn:microsoft.com/office/officeart/2005/8/layout/chevron2"/>
    <dgm:cxn modelId="{A77AD1F0-1620-4F60-94B6-91D9AB6FB410}" type="presOf" srcId="{6DF41920-FDC6-466A-B790-37A4ED04B77A}" destId="{90E34AAF-9713-4D92-8AAB-CE636562FB6B}" srcOrd="0" destOrd="0" presId="urn:microsoft.com/office/officeart/2005/8/layout/chevron2"/>
    <dgm:cxn modelId="{61077FE1-EDE3-4BC9-97BB-49CA566B4F04}" type="presOf" srcId="{9009ABF5-1276-41F6-9DD0-91FFC8C71E77}" destId="{5319C084-F562-4AFA-B3DF-FBEFDF194647}" srcOrd="0" destOrd="0" presId="urn:microsoft.com/office/officeart/2005/8/layout/chevron2"/>
    <dgm:cxn modelId="{D9FA0D42-B1F7-420A-BAB0-6EB146828E5E}" type="presOf" srcId="{B2FC6C9C-18BB-4DB2-8AD4-97D89F2C7FC0}" destId="{2944EF50-6616-442F-8BB7-231A6C496B5E}" srcOrd="0" destOrd="0" presId="urn:microsoft.com/office/officeart/2005/8/layout/chevron2"/>
    <dgm:cxn modelId="{0089EDEC-0343-44D3-B5A9-13610101AAAC}" type="presOf" srcId="{0E791DE6-F048-4034-86FE-0A56F33BF584}" destId="{1E32F0F8-9757-43DF-99A6-8113A9818C36}"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B7A097D7-087E-4F2C-AC84-5B02CECF121A}" srcId="{A7081D90-5574-4F56-9799-9CAAB910302A}" destId="{0DE9536E-8A25-4931-B7DB-989B4ABB31A0}" srcOrd="0" destOrd="0" parTransId="{425E5B01-C1FA-42E1-84C5-52F21FCACCC9}" sibTransId="{1A7808A4-AB70-4813-8862-9F95F91F1CA2}"/>
    <dgm:cxn modelId="{DA15F3BC-788F-4FEC-AAED-FA37FAA90955}" srcId="{B711F6EE-6686-48BD-BDF0-A14F8097B738}" destId="{5A7E8A77-98F7-4449-A8FB-66A2896CE58D}" srcOrd="0" destOrd="0" parTransId="{B50E1149-088B-461D-A4AF-1F0C1E6520E7}" sibTransId="{060D051D-F7AC-468B-A879-EC7E7972040A}"/>
    <dgm:cxn modelId="{5A0A3770-2A44-4A0C-A235-286FD9C4C6B9}" type="presOf" srcId="{0DE9536E-8A25-4931-B7DB-989B4ABB31A0}" destId="{93E98D4E-E720-4B1D-87F2-2D6C9CE8AA76}" srcOrd="0" destOrd="0" presId="urn:microsoft.com/office/officeart/2005/8/layout/chevron2"/>
    <dgm:cxn modelId="{A7D9DB75-3E66-47EC-9C98-B47338D8A7D8}" type="presOf" srcId="{0EC8CF94-D60C-416F-B0C3-A885880DD0B5}" destId="{207B2A49-707A-4A1F-A488-334A7C2133F4}" srcOrd="0" destOrd="0" presId="urn:microsoft.com/office/officeart/2005/8/layout/chevron2"/>
    <dgm:cxn modelId="{68360A71-A77A-4030-BE77-FAB2DE9E3E23}" type="presOf" srcId="{C4753957-47C5-4DE4-9055-069D90802C08}" destId="{C97AEFA7-1B64-4952-996E-DFECDEB1822F}" srcOrd="0" destOrd="0" presId="urn:microsoft.com/office/officeart/2005/8/layout/chevron2"/>
    <dgm:cxn modelId="{3CBD57A1-27B4-4490-A58F-CA7F40E63447}" srcId="{F5BD895C-7C6C-498E-B897-CBD478FB65DE}" destId="{6DF41920-FDC6-466A-B790-37A4ED04B77A}" srcOrd="0" destOrd="0" parTransId="{FA4FBB6D-BD8A-44AC-8B64-9909FE82149B}" sibTransId="{D2549F59-79AD-4A50-9154-93A19FE351D4}"/>
    <dgm:cxn modelId="{D9245913-F62F-40A4-AAB7-9B1779288326}" type="presOf" srcId="{F5BD895C-7C6C-498E-B897-CBD478FB65DE}" destId="{82C6F29F-9B5F-4EAA-8BD0-17E6FB361234}" srcOrd="0" destOrd="0" presId="urn:microsoft.com/office/officeart/2005/8/layout/chevron2"/>
    <dgm:cxn modelId="{C7424AC7-90E4-4060-AFDC-7481D9D91287}" type="presOf" srcId="{5A7E8A77-98F7-4449-A8FB-66A2896CE58D}" destId="{31561BA6-0EA0-4656-9593-80D1BF308F1A}" srcOrd="0" destOrd="0" presId="urn:microsoft.com/office/officeart/2005/8/layout/chevron2"/>
    <dgm:cxn modelId="{9AD84D4B-D720-4014-9057-FCCA3E40631F}" type="presParOf" srcId="{C462FC85-0769-4334-8797-133ADB982AE4}" destId="{0CDE14B9-EFC4-4DED-98F6-FE1E0E3ADB49}" srcOrd="0" destOrd="0" presId="urn:microsoft.com/office/officeart/2005/8/layout/chevron2"/>
    <dgm:cxn modelId="{BA2B4826-EAFA-4E75-9A7C-BCCEB0B04312}" type="presParOf" srcId="{0CDE14B9-EFC4-4DED-98F6-FE1E0E3ADB49}" destId="{1E32F0F8-9757-43DF-99A6-8113A9818C36}" srcOrd="0" destOrd="0" presId="urn:microsoft.com/office/officeart/2005/8/layout/chevron2"/>
    <dgm:cxn modelId="{C3391079-0191-46EF-AA6A-CE3F35E36E2A}" type="presParOf" srcId="{0CDE14B9-EFC4-4DED-98F6-FE1E0E3ADB49}" destId="{113BA198-FA42-4D57-B5F3-3F5243D5E969}" srcOrd="1" destOrd="0" presId="urn:microsoft.com/office/officeart/2005/8/layout/chevron2"/>
    <dgm:cxn modelId="{D4F91777-D40B-46AC-B98B-AFDD321F753E}" type="presParOf" srcId="{C462FC85-0769-4334-8797-133ADB982AE4}" destId="{ACDF224B-4343-46A8-BF3D-B9FA8EB571FE}" srcOrd="1" destOrd="0" presId="urn:microsoft.com/office/officeart/2005/8/layout/chevron2"/>
    <dgm:cxn modelId="{474F9E04-54FD-43AF-8C40-A21C9711634D}" type="presParOf" srcId="{C462FC85-0769-4334-8797-133ADB982AE4}" destId="{4E26867B-2969-48C9-A08E-802B107A4D93}" srcOrd="2" destOrd="0" presId="urn:microsoft.com/office/officeart/2005/8/layout/chevron2"/>
    <dgm:cxn modelId="{5361F3A8-C28A-4926-A428-210C150931EF}" type="presParOf" srcId="{4E26867B-2969-48C9-A08E-802B107A4D93}" destId="{207B2A49-707A-4A1F-A488-334A7C2133F4}" srcOrd="0" destOrd="0" presId="urn:microsoft.com/office/officeart/2005/8/layout/chevron2"/>
    <dgm:cxn modelId="{54011C92-5921-4298-83DC-352062DDBC97}" type="presParOf" srcId="{4E26867B-2969-48C9-A08E-802B107A4D93}" destId="{2944EF50-6616-442F-8BB7-231A6C496B5E}" srcOrd="1" destOrd="0" presId="urn:microsoft.com/office/officeart/2005/8/layout/chevron2"/>
    <dgm:cxn modelId="{C1E78234-9EF7-454D-B8DC-F38E1DD56EB2}" type="presParOf" srcId="{C462FC85-0769-4334-8797-133ADB982AE4}" destId="{88A96DFB-9F8D-401F-93A7-FF5628109EEA}" srcOrd="3" destOrd="0" presId="urn:microsoft.com/office/officeart/2005/8/layout/chevron2"/>
    <dgm:cxn modelId="{2E6A3CE0-0654-45E7-A5BC-24D73725113F}" type="presParOf" srcId="{C462FC85-0769-4334-8797-133ADB982AE4}" destId="{164EDF45-DCDF-4F6F-A15B-5BA5772209CA}" srcOrd="4" destOrd="0" presId="urn:microsoft.com/office/officeart/2005/8/layout/chevron2"/>
    <dgm:cxn modelId="{7574108C-F5FA-4B4C-97AE-3BB86DB33360}" type="presParOf" srcId="{164EDF45-DCDF-4F6F-A15B-5BA5772209CA}" destId="{F0CB3FBB-F207-4562-B11B-897E38FEC919}" srcOrd="0" destOrd="0" presId="urn:microsoft.com/office/officeart/2005/8/layout/chevron2"/>
    <dgm:cxn modelId="{BFAED11D-F069-4770-A9D0-29478C895D21}" type="presParOf" srcId="{164EDF45-DCDF-4F6F-A15B-5BA5772209CA}" destId="{31561BA6-0EA0-4656-9593-80D1BF308F1A}" srcOrd="1" destOrd="0" presId="urn:microsoft.com/office/officeart/2005/8/layout/chevron2"/>
    <dgm:cxn modelId="{4290D0C5-1236-4ADF-85F8-39EA028EDFA1}" type="presParOf" srcId="{C462FC85-0769-4334-8797-133ADB982AE4}" destId="{78D912F2-6FF7-4E10-BCBB-EE34715DF895}" srcOrd="5" destOrd="0" presId="urn:microsoft.com/office/officeart/2005/8/layout/chevron2"/>
    <dgm:cxn modelId="{25972C87-8CCD-4255-92BF-41EB458CA38B}" type="presParOf" srcId="{C462FC85-0769-4334-8797-133ADB982AE4}" destId="{C7D27518-72AC-430D-9371-DDBB4220BABF}" srcOrd="6" destOrd="0" presId="urn:microsoft.com/office/officeart/2005/8/layout/chevron2"/>
    <dgm:cxn modelId="{233BAB59-1C6F-41AF-9343-122B2516BD9D}" type="presParOf" srcId="{C7D27518-72AC-430D-9371-DDBB4220BABF}" destId="{5319C084-F562-4AFA-B3DF-FBEFDF194647}" srcOrd="0" destOrd="0" presId="urn:microsoft.com/office/officeart/2005/8/layout/chevron2"/>
    <dgm:cxn modelId="{FDBB5890-FFCA-4459-8D29-72E3F9F5E12F}" type="presParOf" srcId="{C7D27518-72AC-430D-9371-DDBB4220BABF}" destId="{C97AEFA7-1B64-4952-996E-DFECDEB1822F}" srcOrd="1" destOrd="0" presId="urn:microsoft.com/office/officeart/2005/8/layout/chevron2"/>
    <dgm:cxn modelId="{AD5FE79E-A4B2-455F-AF91-010A434B48EF}" type="presParOf" srcId="{C462FC85-0769-4334-8797-133ADB982AE4}" destId="{44B56FD5-0A8A-4752-876D-5D02C3DBABB9}" srcOrd="7" destOrd="0" presId="urn:microsoft.com/office/officeart/2005/8/layout/chevron2"/>
    <dgm:cxn modelId="{92415FF9-9C1B-41E2-9F9E-BB00437151F4}" type="presParOf" srcId="{C462FC85-0769-4334-8797-133ADB982AE4}" destId="{950DC301-2897-48FE-97D1-6B79C7C1F817}" srcOrd="8" destOrd="0" presId="urn:microsoft.com/office/officeart/2005/8/layout/chevron2"/>
    <dgm:cxn modelId="{7D742A2A-CA01-4B9C-B385-49696786F72A}" type="presParOf" srcId="{950DC301-2897-48FE-97D1-6B79C7C1F817}" destId="{82C6F29F-9B5F-4EAA-8BD0-17E6FB361234}" srcOrd="0" destOrd="0" presId="urn:microsoft.com/office/officeart/2005/8/layout/chevron2"/>
    <dgm:cxn modelId="{891867E7-3F59-4905-A91A-3D82E69D72C3}" type="presParOf" srcId="{950DC301-2897-48FE-97D1-6B79C7C1F817}" destId="{90E34AAF-9713-4D92-8AAB-CE636562FB6B}" srcOrd="1" destOrd="0" presId="urn:microsoft.com/office/officeart/2005/8/layout/chevron2"/>
    <dgm:cxn modelId="{42FD0E24-4751-4A03-AFD4-F75FE9FF11AE}" type="presParOf" srcId="{C462FC85-0769-4334-8797-133ADB982AE4}" destId="{484D6561-9547-424D-B1CE-C84AD2D0FB6C}" srcOrd="9" destOrd="0" presId="urn:microsoft.com/office/officeart/2005/8/layout/chevron2"/>
    <dgm:cxn modelId="{6D5B3F50-5E64-4642-B9A9-69146B775DC5}" type="presParOf" srcId="{C462FC85-0769-4334-8797-133ADB982AE4}" destId="{294AF422-677C-4A1F-B83C-633261314581}" srcOrd="10" destOrd="0" presId="urn:microsoft.com/office/officeart/2005/8/layout/chevron2"/>
    <dgm:cxn modelId="{6FBF94EF-8F0D-44D9-82AC-46369792A7F8}" type="presParOf" srcId="{294AF422-677C-4A1F-B83C-633261314581}" destId="{A9499C09-621A-42AF-9A5E-B66494875DD5}" srcOrd="0" destOrd="0" presId="urn:microsoft.com/office/officeart/2005/8/layout/chevron2"/>
    <dgm:cxn modelId="{11342913-530F-4731-978D-7E8BB2F693A8}" type="presParOf" srcId="{294AF422-677C-4A1F-B83C-633261314581}" destId="{93E98D4E-E720-4B1D-87F2-2D6C9CE8AA7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smtClean="0">
              <a:latin typeface="Calibri" pitchFamily="34" charset="0"/>
              <a:cs typeface="Calibri" pitchFamily="34" charset="0"/>
            </a:rPr>
            <a:t>Step 1: Gather data</a:t>
          </a:r>
          <a:endParaRPr lang="en-US" sz="14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The bank is a collection of accounts used by customers to save money.</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smtClean="0">
              <a:latin typeface="Calibri" pitchFamily="34" charset="0"/>
              <a:cs typeface="Calibri" pitchFamily="34" charset="0"/>
            </a:rPr>
            <a:t>Step 2: Identify entities</a:t>
          </a:r>
          <a:endParaRPr lang="en-US" sz="14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Customer</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smtClean="0">
              <a:latin typeface="Calibri" pitchFamily="34" charset="0"/>
              <a:cs typeface="Calibri" pitchFamily="34" charset="0"/>
            </a:rPr>
            <a:t>Step 3: Identify the attributes</a:t>
          </a:r>
          <a:endParaRPr lang="en-US" sz="14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Customer: </a:t>
          </a:r>
          <a:r>
            <a:rPr lang="en-US" sz="1400" dirty="0" err="1" smtClean="0">
              <a:latin typeface="Calibri" pitchFamily="34" charset="0"/>
              <a:cs typeface="Calibri" pitchFamily="34" charset="0"/>
            </a:rPr>
            <a:t>customer_name</a:t>
          </a:r>
          <a:r>
            <a:rPr lang="en-US" sz="1400" dirty="0" smtClean="0">
              <a:latin typeface="Calibri" pitchFamily="34" charset="0"/>
              <a:cs typeface="Calibri" pitchFamily="34" charset="0"/>
            </a:rPr>
            <a:t>, </a:t>
          </a:r>
          <a:r>
            <a:rPr lang="en-US" sz="1400" dirty="0" err="1" smtClean="0">
              <a:latin typeface="Calibri" pitchFamily="34" charset="0"/>
              <a:cs typeface="Calibri" pitchFamily="34" charset="0"/>
            </a:rPr>
            <a:t>customer_address</a:t>
          </a:r>
          <a:r>
            <a:rPr lang="en-US" sz="1400" dirty="0" smtClean="0">
              <a:latin typeface="Calibri" pitchFamily="34" charset="0"/>
              <a:cs typeface="Calibri" pitchFamily="34" charset="0"/>
            </a:rPr>
            <a:t>, </a:t>
          </a:r>
          <a:r>
            <a:rPr lang="en-US" sz="1400" dirty="0" err="1" smtClean="0">
              <a:latin typeface="Calibri" pitchFamily="34" charset="0"/>
              <a:cs typeface="Calibri" pitchFamily="34" charset="0"/>
            </a:rPr>
            <a:t>customer_contact</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ADA36A24-636D-42B9-B0D8-36870FC6CC75}">
      <dgm:prSet custT="1"/>
      <dgm:spPr/>
      <dgm:t>
        <a:bodyPr/>
        <a:lstStyle/>
        <a:p>
          <a:r>
            <a:rPr lang="en-US" sz="1400" b="1" dirty="0" smtClean="0">
              <a:latin typeface="Calibri" pitchFamily="34" charset="0"/>
              <a:cs typeface="Calibri" pitchFamily="34" charset="0"/>
            </a:rPr>
            <a:t>Step 4: Sort entity sets</a:t>
          </a:r>
          <a:endParaRPr lang="en-US" sz="1400" b="1" dirty="0">
            <a:latin typeface="Calibri" pitchFamily="34" charset="0"/>
            <a:cs typeface="Calibri" pitchFamily="34" charset="0"/>
          </a:endParaRP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smtClean="0">
              <a:latin typeface="Calibri" pitchFamily="34" charset="0"/>
              <a:cs typeface="Calibri" pitchFamily="34" charset="0"/>
            </a:rPr>
            <a:t>Customer entity set: weak entity set</a:t>
          </a:r>
          <a:endParaRPr lang="en-US" sz="1400" dirty="0">
            <a:latin typeface="Calibri" pitchFamily="34" charset="0"/>
            <a:cs typeface="Calibri" pitchFamily="34" charset="0"/>
          </a:endParaRP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52984777-C2AA-4B16-9D7F-7227E1FF633D}">
      <dgm:prSet custT="1"/>
      <dgm:spPr/>
      <dgm:t>
        <a:bodyPr/>
        <a:lstStyle/>
        <a:p>
          <a:r>
            <a:rPr lang="en-US" sz="1400" b="1" dirty="0" smtClean="0">
              <a:latin typeface="Calibri" pitchFamily="34" charset="0"/>
              <a:cs typeface="Calibri" pitchFamily="34" charset="0"/>
            </a:rPr>
            <a:t>Step 5: Sort attributes</a:t>
          </a:r>
          <a:endParaRPr lang="en-US" sz="1400" b="1" dirty="0">
            <a:latin typeface="Calibri" pitchFamily="34" charset="0"/>
            <a:cs typeface="Calibri" pitchFamily="34" charset="0"/>
          </a:endParaRPr>
        </a:p>
      </dgm:t>
    </dgm:pt>
    <dgm:pt modelId="{9EC9CE7B-1183-4037-A784-953D44A84650}" type="parTrans" cxnId="{03D64B60-FFD8-42E1-9405-1BC1976DA6AE}">
      <dgm:prSet/>
      <dgm:spPr/>
      <dgm:t>
        <a:bodyPr/>
        <a:lstStyle/>
        <a:p>
          <a:endParaRPr lang="en-US"/>
        </a:p>
      </dgm:t>
    </dgm:pt>
    <dgm:pt modelId="{D7D8CEFF-AE71-4ED1-93A6-82778F80AE52}" type="sibTrans" cxnId="{03D64B60-FFD8-42E1-9405-1BC1976DA6AE}">
      <dgm:prSet/>
      <dgm:spPr/>
      <dgm:t>
        <a:bodyPr/>
        <a:lstStyle/>
        <a:p>
          <a:endParaRPr lang="en-US"/>
        </a:p>
      </dgm:t>
    </dgm:pt>
    <dgm:pt modelId="{BC072160-3DB9-456B-A8BE-96D8F6A2E94E}">
      <dgm:prSet custT="1"/>
      <dgm:spPr/>
      <dgm:t>
        <a:bodyPr/>
        <a:lstStyle/>
        <a:p>
          <a:r>
            <a:rPr lang="en-US" sz="1400" dirty="0" smtClean="0">
              <a:latin typeface="Calibri" pitchFamily="34" charset="0"/>
              <a:cs typeface="Calibri" pitchFamily="34" charset="0"/>
            </a:rPr>
            <a:t>Customer entity set: </a:t>
          </a:r>
          <a:r>
            <a:rPr lang="en-US" sz="1400" dirty="0" err="1" smtClean="0">
              <a:latin typeface="Calibri" pitchFamily="34" charset="0"/>
              <a:cs typeface="Calibri" pitchFamily="34" charset="0"/>
            </a:rPr>
            <a:t>customer_address</a:t>
          </a:r>
          <a:r>
            <a:rPr lang="en-US" sz="1400" dirty="0" smtClean="0">
              <a:latin typeface="Calibri" pitchFamily="34" charset="0"/>
              <a:cs typeface="Calibri" pitchFamily="34" charset="0"/>
            </a:rPr>
            <a:t> - composite, </a:t>
          </a:r>
          <a:br>
            <a:rPr lang="en-US" sz="1400" dirty="0" smtClean="0">
              <a:latin typeface="Calibri" pitchFamily="34" charset="0"/>
              <a:cs typeface="Calibri" pitchFamily="34" charset="0"/>
            </a:rPr>
          </a:br>
          <a:r>
            <a:rPr lang="en-US" sz="1400" dirty="0" err="1" smtClean="0">
              <a:latin typeface="Calibri" pitchFamily="34" charset="0"/>
              <a:cs typeface="Calibri" pitchFamily="34" charset="0"/>
            </a:rPr>
            <a:t>customer_contact</a:t>
          </a:r>
          <a:r>
            <a:rPr lang="en-US" sz="1400" dirty="0" smtClean="0">
              <a:latin typeface="Calibri" pitchFamily="34" charset="0"/>
              <a:cs typeface="Calibri" pitchFamily="34" charset="0"/>
            </a:rPr>
            <a:t> - multi-valued</a:t>
          </a:r>
          <a:endParaRPr lang="en-US" sz="1400" dirty="0">
            <a:latin typeface="Calibri" pitchFamily="34" charset="0"/>
            <a:cs typeface="Calibri" pitchFamily="34" charset="0"/>
          </a:endParaRPr>
        </a:p>
      </dgm:t>
    </dgm:pt>
    <dgm:pt modelId="{6A94DB43-1A83-499B-B514-C04707D724F6}" type="parTrans" cxnId="{B08825B4-14CE-40D6-9DF6-D6F6B23890A4}">
      <dgm:prSet/>
      <dgm:spPr/>
      <dgm:t>
        <a:bodyPr/>
        <a:lstStyle/>
        <a:p>
          <a:endParaRPr lang="en-US"/>
        </a:p>
      </dgm:t>
    </dgm:pt>
    <dgm:pt modelId="{72B3F18B-4A94-4089-8A75-84C475E86EAA}" type="sibTrans" cxnId="{B08825B4-14CE-40D6-9DF6-D6F6B23890A4}">
      <dgm:prSet/>
      <dgm:spPr/>
      <dgm:t>
        <a:bodyPr/>
        <a:lstStyle/>
        <a:p>
          <a:endParaRPr lang="en-US"/>
        </a:p>
      </dgm:t>
    </dgm:pt>
    <dgm:pt modelId="{0F1969AB-0014-4F1E-86A7-C49A17F34275}">
      <dgm:prSet phldrT="[Text]" custT="1"/>
      <dgm:spPr/>
      <dgm:t>
        <a:bodyPr/>
        <a:lstStyle/>
        <a:p>
          <a:r>
            <a:rPr lang="en-US" sz="1400" dirty="0" smtClean="0">
              <a:latin typeface="Calibri" pitchFamily="34" charset="0"/>
              <a:cs typeface="Calibri" pitchFamily="34" charset="0"/>
            </a:rPr>
            <a:t>Account</a:t>
          </a:r>
        </a:p>
      </dgm:t>
    </dgm:pt>
    <dgm:pt modelId="{E55E47E9-8504-425E-B680-17A986A95489}" type="parTrans" cxnId="{5BDE98BB-045B-4C77-9295-51ACEA8A1678}">
      <dgm:prSet/>
      <dgm:spPr/>
      <dgm:t>
        <a:bodyPr/>
        <a:lstStyle/>
        <a:p>
          <a:endParaRPr lang="en-US"/>
        </a:p>
      </dgm:t>
    </dgm:pt>
    <dgm:pt modelId="{FA126BCD-0116-4AE2-88E0-B6F1EAF59544}" type="sibTrans" cxnId="{5BDE98BB-045B-4C77-9295-51ACEA8A1678}">
      <dgm:prSet/>
      <dgm:spPr/>
      <dgm:t>
        <a:bodyPr/>
        <a:lstStyle/>
        <a:p>
          <a:endParaRPr lang="en-US"/>
        </a:p>
      </dgm:t>
    </dgm:pt>
    <dgm:pt modelId="{6DDB880F-5893-4EFB-B61F-AD427684D31D}">
      <dgm:prSet phldrT="[Text]" custT="1"/>
      <dgm:spPr/>
      <dgm:t>
        <a:bodyPr/>
        <a:lstStyle/>
        <a:p>
          <a:r>
            <a:rPr lang="en-US" sz="1400" dirty="0" smtClean="0">
              <a:latin typeface="Calibri" pitchFamily="34" charset="0"/>
              <a:cs typeface="Calibri" pitchFamily="34" charset="0"/>
            </a:rPr>
            <a:t>Account: account_number, account_owner, balance_amount</a:t>
          </a:r>
        </a:p>
      </dgm:t>
    </dgm:pt>
    <dgm:pt modelId="{D77716D9-D48B-45BA-BB3D-BF68C2856378}" type="parTrans" cxnId="{E5EC5F05-EB2D-4EB9-A78B-FB021811A04D}">
      <dgm:prSet/>
      <dgm:spPr/>
      <dgm:t>
        <a:bodyPr/>
        <a:lstStyle/>
        <a:p>
          <a:endParaRPr lang="en-US"/>
        </a:p>
      </dgm:t>
    </dgm:pt>
    <dgm:pt modelId="{6DA0AD34-3D31-425A-8D4A-00A6135DA025}" type="sibTrans" cxnId="{E5EC5F05-EB2D-4EB9-A78B-FB021811A04D}">
      <dgm:prSet/>
      <dgm:spPr/>
      <dgm:t>
        <a:bodyPr/>
        <a:lstStyle/>
        <a:p>
          <a:endParaRPr lang="en-US"/>
        </a:p>
      </dgm:t>
    </dgm:pt>
    <dgm:pt modelId="{9D810143-0E03-45BB-B989-FF31DC7B18BA}">
      <dgm:prSet custT="1"/>
      <dgm:spPr/>
      <dgm:t>
        <a:bodyPr/>
        <a:lstStyle/>
        <a:p>
          <a:r>
            <a:rPr lang="en-US" sz="1400" dirty="0" smtClean="0">
              <a:latin typeface="Calibri" pitchFamily="34" charset="0"/>
              <a:cs typeface="Calibri" pitchFamily="34" charset="0"/>
            </a:rPr>
            <a:t>Account entity set: strong entity set</a:t>
          </a:r>
        </a:p>
      </dgm:t>
    </dgm:pt>
    <dgm:pt modelId="{8E1AE3D2-4C2D-4CD1-8224-7B519FF2607F}" type="parTrans" cxnId="{D28BC7B3-B430-4398-9F71-57D6EF416ECE}">
      <dgm:prSet/>
      <dgm:spPr/>
      <dgm:t>
        <a:bodyPr/>
        <a:lstStyle/>
        <a:p>
          <a:endParaRPr lang="en-US"/>
        </a:p>
      </dgm:t>
    </dgm:pt>
    <dgm:pt modelId="{57768199-2504-4AD1-8A6D-1C04687A6DA0}" type="sibTrans" cxnId="{D28BC7B3-B430-4398-9F71-57D6EF416ECE}">
      <dgm:prSet/>
      <dgm:spPr/>
      <dgm:t>
        <a:bodyPr/>
        <a:lstStyle/>
        <a:p>
          <a:endParaRPr lang="en-US"/>
        </a:p>
      </dgm:t>
    </dgm:pt>
    <dgm:pt modelId="{7D240A79-D41F-4DB1-8D36-5E5209EC1732}">
      <dgm:prSet custT="1"/>
      <dgm:spPr/>
      <dgm:t>
        <a:bodyPr/>
        <a:lstStyle/>
        <a:p>
          <a:r>
            <a:rPr lang="en-US" sz="1400" dirty="0" smtClean="0">
              <a:latin typeface="Calibri" pitchFamily="34" charset="0"/>
              <a:cs typeface="Calibri" pitchFamily="34" charset="0"/>
            </a:rPr>
            <a:t>Account entity set: </a:t>
          </a:r>
          <a:r>
            <a:rPr lang="en-US" sz="1400" dirty="0" err="1" smtClean="0">
              <a:latin typeface="Calibri" pitchFamily="34" charset="0"/>
              <a:cs typeface="Calibri" pitchFamily="34" charset="0"/>
            </a:rPr>
            <a:t>account_number</a:t>
          </a:r>
          <a:r>
            <a:rPr lang="en-US" sz="1400" dirty="0" smtClean="0">
              <a:latin typeface="Calibri" pitchFamily="34" charset="0"/>
              <a:cs typeface="Calibri" pitchFamily="34" charset="0"/>
            </a:rPr>
            <a:t> → primary key, account_owner – multi-valued</a:t>
          </a:r>
        </a:p>
      </dgm:t>
    </dgm:pt>
    <dgm:pt modelId="{45EF4AEC-32C3-4E24-A925-971181B5BEC1}" type="parTrans" cxnId="{5A3E86D0-CA92-48C6-A2B1-FD2988641810}">
      <dgm:prSet/>
      <dgm:spPr/>
      <dgm:t>
        <a:bodyPr/>
        <a:lstStyle/>
        <a:p>
          <a:endParaRPr lang="en-US"/>
        </a:p>
      </dgm:t>
    </dgm:pt>
    <dgm:pt modelId="{5692C6D0-96D3-4E8D-9560-4FAC60DC4A1D}" type="sibTrans" cxnId="{5A3E86D0-CA92-48C6-A2B1-FD2988641810}">
      <dgm:prSet/>
      <dgm:spPr/>
      <dgm:t>
        <a:bodyPr/>
        <a:lstStyle/>
        <a:p>
          <a:endParaRPr lang="en-US"/>
        </a:p>
      </dgm:t>
    </dgm:pt>
    <dgm:pt modelId="{93AEF13B-DB99-4F1F-9064-F6EE113F28C3}">
      <dgm:prSet custT="1"/>
      <dgm:spPr/>
      <dgm:t>
        <a:bodyPr/>
        <a:lstStyle/>
        <a:p>
          <a:r>
            <a:rPr lang="en-US" sz="1400" b="1" dirty="0" smtClean="0">
              <a:latin typeface="Calibri" pitchFamily="34" charset="0"/>
              <a:cs typeface="Calibri" pitchFamily="34" charset="0"/>
            </a:rPr>
            <a:t>Step 6: Identify relations</a:t>
          </a:r>
          <a:endParaRPr lang="en-US" sz="1400" b="1" dirty="0">
            <a:latin typeface="Calibri" pitchFamily="34" charset="0"/>
            <a:cs typeface="Calibri" pitchFamily="34" charset="0"/>
          </a:endParaRPr>
        </a:p>
      </dgm:t>
    </dgm:pt>
    <dgm:pt modelId="{DE95BCA3-D3FC-409F-A30E-0A0DB30A3FC7}" type="parTrans" cxnId="{A5DACF88-DF83-408D-A20A-2CFB7DE75FEB}">
      <dgm:prSet/>
      <dgm:spPr/>
      <dgm:t>
        <a:bodyPr/>
        <a:lstStyle/>
        <a:p>
          <a:endParaRPr lang="en-US"/>
        </a:p>
      </dgm:t>
    </dgm:pt>
    <dgm:pt modelId="{60C04FDD-D28C-4D48-ACD2-42F245A7C02F}" type="sibTrans" cxnId="{A5DACF88-DF83-408D-A20A-2CFB7DE75FEB}">
      <dgm:prSet/>
      <dgm:spPr/>
      <dgm:t>
        <a:bodyPr/>
        <a:lstStyle/>
        <a:p>
          <a:endParaRPr lang="en-US"/>
        </a:p>
      </dgm:t>
    </dgm:pt>
    <dgm:pt modelId="{6968D5C5-6ADD-479F-89D6-461B33859506}">
      <dgm:prSet custT="1"/>
      <dgm:spPr/>
      <dgm:t>
        <a:bodyPr/>
        <a:lstStyle/>
        <a:p>
          <a:r>
            <a:rPr lang="en-US" sz="1400" dirty="0" smtClean="0">
              <a:latin typeface="Calibri" pitchFamily="34" charset="0"/>
              <a:cs typeface="Calibri" pitchFamily="34" charset="0"/>
            </a:rPr>
            <a:t>A customer 'saves in' an account. The relation is 'saves in'.</a:t>
          </a:r>
          <a:endParaRPr lang="en-US" sz="1400" dirty="0">
            <a:latin typeface="Calibri" pitchFamily="34" charset="0"/>
            <a:cs typeface="Calibri" pitchFamily="34" charset="0"/>
          </a:endParaRPr>
        </a:p>
      </dgm:t>
    </dgm:pt>
    <dgm:pt modelId="{DDDF4C40-024B-4927-9571-E63F053D699E}" type="parTrans" cxnId="{227B7BF9-A14B-4A93-A463-6CCF61A609B3}">
      <dgm:prSet/>
      <dgm:spPr/>
      <dgm:t>
        <a:bodyPr/>
        <a:lstStyle/>
        <a:p>
          <a:endParaRPr lang="en-US"/>
        </a:p>
      </dgm:t>
    </dgm:pt>
    <dgm:pt modelId="{41AD4375-2746-45CC-AD28-F1890740EF3C}" type="sibTrans" cxnId="{227B7BF9-A14B-4A93-A463-6CCF61A609B3}">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6" custScaleX="49177">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6" custScaleX="128714">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6" custScaleX="49177">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6" custScaleX="128714">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6" custScaleX="49177"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6" custScaleX="128714">
        <dgm:presLayoutVars>
          <dgm:bulletEnabled val="1"/>
        </dgm:presLayoutVars>
      </dgm:prSet>
      <dgm:spPr/>
      <dgm:t>
        <a:bodyPr/>
        <a:lstStyle/>
        <a:p>
          <a:endParaRPr lang="en-US"/>
        </a:p>
      </dgm:t>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6" custScaleX="49130">
        <dgm:presLayoutVars>
          <dgm:chMax val="1"/>
          <dgm:bulletEnabled val="1"/>
        </dgm:presLayoutVars>
      </dgm:prSet>
      <dgm:spPr/>
      <dgm:t>
        <a:bodyPr/>
        <a:lstStyle/>
        <a:p>
          <a:endParaRPr lang="en-US"/>
        </a:p>
      </dgm:t>
    </dgm:pt>
    <dgm:pt modelId="{4ADC6982-56F7-4F86-BEFF-E9C83B50AEB4}" type="pres">
      <dgm:prSet presAssocID="{ADA36A24-636D-42B9-B0D8-36870FC6CC75}" presName="descendantText" presStyleLbl="alignAccFollowNode1" presStyleIdx="3" presStyleCnt="6" custScaleX="132198">
        <dgm:presLayoutVars>
          <dgm:bulletEnabled val="1"/>
        </dgm:presLayoutVars>
      </dgm:prSet>
      <dgm:spPr/>
      <dgm:t>
        <a:bodyPr/>
        <a:lstStyle/>
        <a:p>
          <a:endParaRPr lang="en-US"/>
        </a:p>
      </dgm:t>
    </dgm:pt>
    <dgm:pt modelId="{FDF7CF57-3119-4C4E-ABC6-340608F8A67A}" type="pres">
      <dgm:prSet presAssocID="{2A4E7600-CB25-49AF-A35C-4CFF6A115DEA}" presName="sp" presStyleCnt="0"/>
      <dgm:spPr/>
    </dgm:pt>
    <dgm:pt modelId="{4FC81166-AA30-4BF4-8F75-954B62E7AE5B}" type="pres">
      <dgm:prSet presAssocID="{52984777-C2AA-4B16-9D7F-7227E1FF633D}" presName="linNode" presStyleCnt="0"/>
      <dgm:spPr/>
    </dgm:pt>
    <dgm:pt modelId="{4A3138B8-5E2B-4526-A8EB-F58514B27FE4}" type="pres">
      <dgm:prSet presAssocID="{52984777-C2AA-4B16-9D7F-7227E1FF633D}" presName="parentText" presStyleLbl="node1" presStyleIdx="4" presStyleCnt="6" custScaleX="48559">
        <dgm:presLayoutVars>
          <dgm:chMax val="1"/>
          <dgm:bulletEnabled val="1"/>
        </dgm:presLayoutVars>
      </dgm:prSet>
      <dgm:spPr/>
      <dgm:t>
        <a:bodyPr/>
        <a:lstStyle/>
        <a:p>
          <a:endParaRPr lang="en-US"/>
        </a:p>
      </dgm:t>
    </dgm:pt>
    <dgm:pt modelId="{1007281C-E506-42FB-8B88-3C6ED7D562BD}" type="pres">
      <dgm:prSet presAssocID="{52984777-C2AA-4B16-9D7F-7227E1FF633D}" presName="descendantText" presStyleLbl="alignAccFollowNode1" presStyleIdx="4" presStyleCnt="6" custScaleX="128929">
        <dgm:presLayoutVars>
          <dgm:bulletEnabled val="1"/>
        </dgm:presLayoutVars>
      </dgm:prSet>
      <dgm:spPr/>
      <dgm:t>
        <a:bodyPr/>
        <a:lstStyle/>
        <a:p>
          <a:endParaRPr lang="en-US"/>
        </a:p>
      </dgm:t>
    </dgm:pt>
    <dgm:pt modelId="{22D630FD-3B74-4C6B-9F92-449274FB7A96}" type="pres">
      <dgm:prSet presAssocID="{D7D8CEFF-AE71-4ED1-93A6-82778F80AE52}" presName="sp" presStyleCnt="0"/>
      <dgm:spPr/>
    </dgm:pt>
    <dgm:pt modelId="{CA521CA5-D66F-4332-A728-02344A8EDD99}" type="pres">
      <dgm:prSet presAssocID="{93AEF13B-DB99-4F1F-9064-F6EE113F28C3}" presName="linNode" presStyleCnt="0"/>
      <dgm:spPr/>
    </dgm:pt>
    <dgm:pt modelId="{E4A51865-84A2-44B9-AFC3-536BE5B8E08F}" type="pres">
      <dgm:prSet presAssocID="{93AEF13B-DB99-4F1F-9064-F6EE113F28C3}" presName="parentText" presStyleLbl="node1" presStyleIdx="5" presStyleCnt="6" custScaleX="48559">
        <dgm:presLayoutVars>
          <dgm:chMax val="1"/>
          <dgm:bulletEnabled val="1"/>
        </dgm:presLayoutVars>
      </dgm:prSet>
      <dgm:spPr/>
      <dgm:t>
        <a:bodyPr/>
        <a:lstStyle/>
        <a:p>
          <a:endParaRPr lang="en-US"/>
        </a:p>
      </dgm:t>
    </dgm:pt>
    <dgm:pt modelId="{72DFA1BD-56BB-47E0-A7A8-5D2409FF3A38}" type="pres">
      <dgm:prSet presAssocID="{93AEF13B-DB99-4F1F-9064-F6EE113F28C3}" presName="descendantText" presStyleLbl="alignAccFollowNode1" presStyleIdx="5" presStyleCnt="6" custScaleX="128935">
        <dgm:presLayoutVars>
          <dgm:bulletEnabled val="1"/>
        </dgm:presLayoutVars>
      </dgm:prSet>
      <dgm:spPr/>
      <dgm:t>
        <a:bodyPr/>
        <a:lstStyle/>
        <a:p>
          <a:endParaRPr lang="en-US"/>
        </a:p>
      </dgm:t>
    </dgm:pt>
  </dgm:ptLst>
  <dgm:cxnLst>
    <dgm:cxn modelId="{A007E987-F860-48E0-BDB4-1C743E751481}" srcId="{ADA36A24-636D-42B9-B0D8-36870FC6CC75}" destId="{21960B7A-146E-4A41-B04A-CE1457513094}" srcOrd="0" destOrd="0" parTransId="{116B699F-9D6F-4062-8C37-BD3DA2203907}" sibTransId="{4443439E-D985-4C0E-8FE4-88AECFE4EC7D}"/>
    <dgm:cxn modelId="{F22FEF31-7475-451E-B787-E0E1497D52E4}" srcId="{C8844DF8-1A5B-48BB-93EE-9C7C621FA060}" destId="{ADA36A24-636D-42B9-B0D8-36870FC6CC75}" srcOrd="3" destOrd="0" parTransId="{74B4B743-F675-43AE-8106-01B0195923C9}" sibTransId="{2A4E7600-CB25-49AF-A35C-4CFF6A115DEA}"/>
    <dgm:cxn modelId="{7592FA46-A44E-4EC4-8B2F-541BAA8517E6}" srcId="{C8844DF8-1A5B-48BB-93EE-9C7C621FA060}" destId="{318712A4-F379-4024-BACC-1003727655AA}" srcOrd="1" destOrd="0" parTransId="{DF075672-059B-4FC7-8D8B-02D3EADA636B}" sibTransId="{2E47B91F-C45D-41AA-A2F6-41541710CB03}"/>
    <dgm:cxn modelId="{28C32581-A329-4BD1-BDB8-5E51E5987ECC}" type="presOf" srcId="{C8844DF8-1A5B-48BB-93EE-9C7C621FA060}" destId="{E071F783-9968-4FE3-9E1A-5134779D1C93}" srcOrd="0" destOrd="0" presId="urn:microsoft.com/office/officeart/2005/8/layout/vList5"/>
    <dgm:cxn modelId="{5A3E86D0-CA92-48C6-A2B1-FD2988641810}" srcId="{52984777-C2AA-4B16-9D7F-7227E1FF633D}" destId="{7D240A79-D41F-4DB1-8D36-5E5209EC1732}" srcOrd="1" destOrd="0" parTransId="{45EF4AEC-32C3-4E24-A925-971181B5BEC1}" sibTransId="{5692C6D0-96D3-4E8D-9560-4FAC60DC4A1D}"/>
    <dgm:cxn modelId="{A67CCB67-D963-4D80-A635-5A3E0989104A}" type="presOf" srcId="{ADA36A24-636D-42B9-B0D8-36870FC6CC75}" destId="{7641A8C1-98C2-4A7D-8333-B65BCEA6926B}" srcOrd="0" destOrd="0" presId="urn:microsoft.com/office/officeart/2005/8/layout/vList5"/>
    <dgm:cxn modelId="{03D64B60-FFD8-42E1-9405-1BC1976DA6AE}" srcId="{C8844DF8-1A5B-48BB-93EE-9C7C621FA060}" destId="{52984777-C2AA-4B16-9D7F-7227E1FF633D}" srcOrd="4" destOrd="0" parTransId="{9EC9CE7B-1183-4037-A784-953D44A84650}" sibTransId="{D7D8CEFF-AE71-4ED1-93A6-82778F80AE52}"/>
    <dgm:cxn modelId="{A5DACF88-DF83-408D-A20A-2CFB7DE75FEB}" srcId="{C8844DF8-1A5B-48BB-93EE-9C7C621FA060}" destId="{93AEF13B-DB99-4F1F-9064-F6EE113F28C3}" srcOrd="5" destOrd="0" parTransId="{DE95BCA3-D3FC-409F-A30E-0A0DB30A3FC7}" sibTransId="{60C04FDD-D28C-4D48-ACD2-42F245A7C02F}"/>
    <dgm:cxn modelId="{41AA5C14-546C-4331-934E-116D7C37DA30}" type="presOf" srcId="{5EBAA47D-88E9-4A22-ADE4-CF026AF01DA5}" destId="{B8DA601C-F577-40DB-9704-A0F2BC05290E}" srcOrd="0" destOrd="0" presId="urn:microsoft.com/office/officeart/2005/8/layout/vList5"/>
    <dgm:cxn modelId="{C54ED6AE-C062-4276-8952-1D85F4E2CA06}" type="presOf" srcId="{93AEF13B-DB99-4F1F-9064-F6EE113F28C3}" destId="{E4A51865-84A2-44B9-AFC3-536BE5B8E08F}" srcOrd="0" destOrd="0" presId="urn:microsoft.com/office/officeart/2005/8/layout/vList5"/>
    <dgm:cxn modelId="{F72D2F55-B3B0-4243-AC74-8594964C2101}" srcId="{C8844DF8-1A5B-48BB-93EE-9C7C621FA060}" destId="{C7EE1916-D17F-43C1-B5A0-78BDAE6A4937}" srcOrd="2" destOrd="0" parTransId="{05846263-45E7-4A70-AE17-087141EAEA56}" sibTransId="{7808F316-01F0-4836-B4A3-60123260DF2F}"/>
    <dgm:cxn modelId="{BCD77465-1885-4CA5-AB5A-5FCB23B7FC98}" srcId="{C8844DF8-1A5B-48BB-93EE-9C7C621FA060}" destId="{029399EA-A1EE-4A76-BDB1-78921C1B7C39}" srcOrd="0" destOrd="0" parTransId="{1EEC83B3-ED1D-47A5-A862-00A74638780A}" sibTransId="{4E0A7F7D-B352-403D-B0B3-5435A0C90DA6}"/>
    <dgm:cxn modelId="{44E09009-CDB2-4566-B60A-818EDE9340EA}" type="presOf" srcId="{C7EE1916-D17F-43C1-B5A0-78BDAE6A4937}" destId="{7D17A0AD-1416-4AC5-BF5A-DCA4A5EBEDDA}" srcOrd="0" destOrd="0" presId="urn:microsoft.com/office/officeart/2005/8/layout/vList5"/>
    <dgm:cxn modelId="{20C92ECC-AEF8-41CE-9637-39DBEF7CFFA9}" type="presOf" srcId="{029399EA-A1EE-4A76-BDB1-78921C1B7C39}" destId="{51B31CAA-C45A-4E53-9F07-3D8308984796}" srcOrd="0" destOrd="0" presId="urn:microsoft.com/office/officeart/2005/8/layout/vList5"/>
    <dgm:cxn modelId="{83030174-CE47-4009-8367-D22996366757}" type="presOf" srcId="{7D240A79-D41F-4DB1-8D36-5E5209EC1732}" destId="{1007281C-E506-42FB-8B88-3C6ED7D562BD}" srcOrd="0" destOrd="1" presId="urn:microsoft.com/office/officeart/2005/8/layout/vList5"/>
    <dgm:cxn modelId="{DE429B61-DEF7-4CCE-9C2D-F87C4884A20B}" type="presOf" srcId="{26AEDE49-15A3-4375-8A4A-C73F8728FCC4}" destId="{D88712DC-71E7-465F-AD92-784BE24331FA}" srcOrd="0" destOrd="0" presId="urn:microsoft.com/office/officeart/2005/8/layout/vList5"/>
    <dgm:cxn modelId="{5BFA8617-808C-4DFE-8BC5-DE31E8EFB031}" type="presOf" srcId="{09079E86-21DB-4F5A-B2D4-488418FFF874}" destId="{63A1AEEA-A1AF-4A34-88D1-312C252C46C7}"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9198E72C-87FE-4275-9E88-B09BBAC7A64F}" type="presOf" srcId="{9D810143-0E03-45BB-B989-FF31DC7B18BA}" destId="{4ADC6982-56F7-4F86-BEFF-E9C83B50AEB4}" srcOrd="0" destOrd="1" presId="urn:microsoft.com/office/officeart/2005/8/layout/vList5"/>
    <dgm:cxn modelId="{5BDE98BB-045B-4C77-9295-51ACEA8A1678}" srcId="{318712A4-F379-4024-BACC-1003727655AA}" destId="{0F1969AB-0014-4F1E-86A7-C49A17F34275}" srcOrd="1" destOrd="0" parTransId="{E55E47E9-8504-425E-B680-17A986A95489}" sibTransId="{FA126BCD-0116-4AE2-88E0-B6F1EAF59544}"/>
    <dgm:cxn modelId="{C23EDECC-8723-4224-A0BE-50CECF4AF6E5}" type="presOf" srcId="{21960B7A-146E-4A41-B04A-CE1457513094}" destId="{4ADC6982-56F7-4F86-BEFF-E9C83B50AEB4}" srcOrd="0" destOrd="0" presId="urn:microsoft.com/office/officeart/2005/8/layout/vList5"/>
    <dgm:cxn modelId="{6AD3E43D-F5FA-44A1-B2AA-D8201371C767}" type="presOf" srcId="{6DDB880F-5893-4EFB-B61F-AD427684D31D}" destId="{B8DA601C-F577-40DB-9704-A0F2BC05290E}" srcOrd="0" destOrd="1" presId="urn:microsoft.com/office/officeart/2005/8/layout/vList5"/>
    <dgm:cxn modelId="{B08825B4-14CE-40D6-9DF6-D6F6B23890A4}" srcId="{52984777-C2AA-4B16-9D7F-7227E1FF633D}" destId="{BC072160-3DB9-456B-A8BE-96D8F6A2E94E}" srcOrd="0" destOrd="0" parTransId="{6A94DB43-1A83-499B-B514-C04707D724F6}" sibTransId="{72B3F18B-4A94-4089-8A75-84C475E86EAA}"/>
    <dgm:cxn modelId="{D28BC7B3-B430-4398-9F71-57D6EF416ECE}" srcId="{ADA36A24-636D-42B9-B0D8-36870FC6CC75}" destId="{9D810143-0E03-45BB-B989-FF31DC7B18BA}" srcOrd="1" destOrd="0" parTransId="{8E1AE3D2-4C2D-4CD1-8224-7B519FF2607F}" sibTransId="{57768199-2504-4AD1-8A6D-1C04687A6DA0}"/>
    <dgm:cxn modelId="{03502DAA-EDB7-477A-A0D2-2D028A98FE6F}" type="presOf" srcId="{0F1969AB-0014-4F1E-86A7-C49A17F34275}" destId="{63A1AEEA-A1AF-4A34-88D1-312C252C46C7}" srcOrd="0" destOrd="1"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E5EC5F05-EB2D-4EB9-A78B-FB021811A04D}" srcId="{C7EE1916-D17F-43C1-B5A0-78BDAE6A4937}" destId="{6DDB880F-5893-4EFB-B61F-AD427684D31D}" srcOrd="1" destOrd="0" parTransId="{D77716D9-D48B-45BA-BB3D-BF68C2856378}" sibTransId="{6DA0AD34-3D31-425A-8D4A-00A6135DA025}"/>
    <dgm:cxn modelId="{632EEA56-1118-49DD-BD12-7AFA315B1DD5}" type="presOf" srcId="{6968D5C5-6ADD-479F-89D6-461B33859506}" destId="{72DFA1BD-56BB-47E0-A7A8-5D2409FF3A38}" srcOrd="0" destOrd="0" presId="urn:microsoft.com/office/officeart/2005/8/layout/vList5"/>
    <dgm:cxn modelId="{A695485E-7A91-48D5-A255-E6F4B8DC2B9A}" type="presOf" srcId="{52984777-C2AA-4B16-9D7F-7227E1FF633D}" destId="{4A3138B8-5E2B-4526-A8EB-F58514B27FE4}" srcOrd="0" destOrd="0" presId="urn:microsoft.com/office/officeart/2005/8/layout/vList5"/>
    <dgm:cxn modelId="{3E1496FB-CDBF-4A3F-893B-A52F9A05BAD6}" type="presOf" srcId="{318712A4-F379-4024-BACC-1003727655AA}" destId="{E71AAEC2-1F52-4FF3-B444-CE661BFB3F1D}"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DEC7CA84-2519-488C-A760-1E2B869C08C0}" type="presOf" srcId="{BC072160-3DB9-456B-A8BE-96D8F6A2E94E}" destId="{1007281C-E506-42FB-8B88-3C6ED7D562BD}" srcOrd="0" destOrd="0" presId="urn:microsoft.com/office/officeart/2005/8/layout/vList5"/>
    <dgm:cxn modelId="{227B7BF9-A14B-4A93-A463-6CCF61A609B3}" srcId="{93AEF13B-DB99-4F1F-9064-F6EE113F28C3}" destId="{6968D5C5-6ADD-479F-89D6-461B33859506}" srcOrd="0" destOrd="0" parTransId="{DDDF4C40-024B-4927-9571-E63F053D699E}" sibTransId="{41AD4375-2746-45CC-AD28-F1890740EF3C}"/>
    <dgm:cxn modelId="{5BC7EBE1-9157-4EFD-9464-AFCC2670F655}" type="presParOf" srcId="{E071F783-9968-4FE3-9E1A-5134779D1C93}" destId="{68AFF705-82FF-404A-9EFB-639FFA6FA86D}" srcOrd="0" destOrd="0" presId="urn:microsoft.com/office/officeart/2005/8/layout/vList5"/>
    <dgm:cxn modelId="{DD00E216-351F-4133-B69E-188A5FBC02C3}" type="presParOf" srcId="{68AFF705-82FF-404A-9EFB-639FFA6FA86D}" destId="{51B31CAA-C45A-4E53-9F07-3D8308984796}" srcOrd="0" destOrd="0" presId="urn:microsoft.com/office/officeart/2005/8/layout/vList5"/>
    <dgm:cxn modelId="{930D1ED2-8B86-4932-BC21-516AE1B8F838}" type="presParOf" srcId="{68AFF705-82FF-404A-9EFB-639FFA6FA86D}" destId="{D88712DC-71E7-465F-AD92-784BE24331FA}" srcOrd="1" destOrd="0" presId="urn:microsoft.com/office/officeart/2005/8/layout/vList5"/>
    <dgm:cxn modelId="{6E917E9D-6668-47F4-827D-02C23B58956D}" type="presParOf" srcId="{E071F783-9968-4FE3-9E1A-5134779D1C93}" destId="{68BE7356-7DA2-4F4F-90E2-2A1159FBE48F}" srcOrd="1" destOrd="0" presId="urn:microsoft.com/office/officeart/2005/8/layout/vList5"/>
    <dgm:cxn modelId="{5D7AA5DB-0E98-4BB1-AFAE-4095D6B8A521}" type="presParOf" srcId="{E071F783-9968-4FE3-9E1A-5134779D1C93}" destId="{94CFF5BE-4C52-4F4F-AB51-2A0B1F7ED087}" srcOrd="2" destOrd="0" presId="urn:microsoft.com/office/officeart/2005/8/layout/vList5"/>
    <dgm:cxn modelId="{B9EEA9EF-5360-43F2-B2BE-EE0CDEFA9161}" type="presParOf" srcId="{94CFF5BE-4C52-4F4F-AB51-2A0B1F7ED087}" destId="{E71AAEC2-1F52-4FF3-B444-CE661BFB3F1D}" srcOrd="0" destOrd="0" presId="urn:microsoft.com/office/officeart/2005/8/layout/vList5"/>
    <dgm:cxn modelId="{4A528308-AEC5-45B0-B55D-16469A227227}" type="presParOf" srcId="{94CFF5BE-4C52-4F4F-AB51-2A0B1F7ED087}" destId="{63A1AEEA-A1AF-4A34-88D1-312C252C46C7}" srcOrd="1" destOrd="0" presId="urn:microsoft.com/office/officeart/2005/8/layout/vList5"/>
    <dgm:cxn modelId="{7AFC2F36-92D9-4055-B8FC-34257457A9EC}" type="presParOf" srcId="{E071F783-9968-4FE3-9E1A-5134779D1C93}" destId="{B97279CB-5196-445E-A655-48F5CB1827AE}" srcOrd="3" destOrd="0" presId="urn:microsoft.com/office/officeart/2005/8/layout/vList5"/>
    <dgm:cxn modelId="{B4545185-808F-49A3-AFA0-5C0788A2B901}" type="presParOf" srcId="{E071F783-9968-4FE3-9E1A-5134779D1C93}" destId="{5BAE40DE-8BBE-4FA8-85A7-BFE2F54D5522}" srcOrd="4" destOrd="0" presId="urn:microsoft.com/office/officeart/2005/8/layout/vList5"/>
    <dgm:cxn modelId="{33D2820B-C569-4294-9399-901D307DBE02}" type="presParOf" srcId="{5BAE40DE-8BBE-4FA8-85A7-BFE2F54D5522}" destId="{7D17A0AD-1416-4AC5-BF5A-DCA4A5EBEDDA}" srcOrd="0" destOrd="0" presId="urn:microsoft.com/office/officeart/2005/8/layout/vList5"/>
    <dgm:cxn modelId="{0C885CD9-606C-4131-AA8A-E76961AE5C8C}" type="presParOf" srcId="{5BAE40DE-8BBE-4FA8-85A7-BFE2F54D5522}" destId="{B8DA601C-F577-40DB-9704-A0F2BC05290E}" srcOrd="1" destOrd="0" presId="urn:microsoft.com/office/officeart/2005/8/layout/vList5"/>
    <dgm:cxn modelId="{5E1F8F1C-442B-4D12-A772-52E0166AA24B}" type="presParOf" srcId="{E071F783-9968-4FE3-9E1A-5134779D1C93}" destId="{B60CA78C-79D1-4A58-BA31-2AAAA8AA96D8}" srcOrd="5" destOrd="0" presId="urn:microsoft.com/office/officeart/2005/8/layout/vList5"/>
    <dgm:cxn modelId="{1A712E1D-F146-4550-8BAE-CC8FBE819A59}" type="presParOf" srcId="{E071F783-9968-4FE3-9E1A-5134779D1C93}" destId="{95855871-78CB-4839-8C38-8A9390C01C51}" srcOrd="6" destOrd="0" presId="urn:microsoft.com/office/officeart/2005/8/layout/vList5"/>
    <dgm:cxn modelId="{B81049D8-A754-4A69-8129-44252C9C710B}" type="presParOf" srcId="{95855871-78CB-4839-8C38-8A9390C01C51}" destId="{7641A8C1-98C2-4A7D-8333-B65BCEA6926B}" srcOrd="0" destOrd="0" presId="urn:microsoft.com/office/officeart/2005/8/layout/vList5"/>
    <dgm:cxn modelId="{22D6CE94-0B5B-43A6-86B5-6D4A759FCFC3}" type="presParOf" srcId="{95855871-78CB-4839-8C38-8A9390C01C51}" destId="{4ADC6982-56F7-4F86-BEFF-E9C83B50AEB4}" srcOrd="1" destOrd="0" presId="urn:microsoft.com/office/officeart/2005/8/layout/vList5"/>
    <dgm:cxn modelId="{9667CEB0-8F90-4FA5-B0CB-70CBAD34A10D}" type="presParOf" srcId="{E071F783-9968-4FE3-9E1A-5134779D1C93}" destId="{FDF7CF57-3119-4C4E-ABC6-340608F8A67A}" srcOrd="7" destOrd="0" presId="urn:microsoft.com/office/officeart/2005/8/layout/vList5"/>
    <dgm:cxn modelId="{CE310AF8-34D5-43F8-AD13-3E771FDD7905}" type="presParOf" srcId="{E071F783-9968-4FE3-9E1A-5134779D1C93}" destId="{4FC81166-AA30-4BF4-8F75-954B62E7AE5B}" srcOrd="8" destOrd="0" presId="urn:microsoft.com/office/officeart/2005/8/layout/vList5"/>
    <dgm:cxn modelId="{DCB06BF2-B1E7-4EBF-90E5-EC34CAFA3D15}" type="presParOf" srcId="{4FC81166-AA30-4BF4-8F75-954B62E7AE5B}" destId="{4A3138B8-5E2B-4526-A8EB-F58514B27FE4}" srcOrd="0" destOrd="0" presId="urn:microsoft.com/office/officeart/2005/8/layout/vList5"/>
    <dgm:cxn modelId="{C1B32B7B-F7DC-40CB-AAE9-50067C50F666}" type="presParOf" srcId="{4FC81166-AA30-4BF4-8F75-954B62E7AE5B}" destId="{1007281C-E506-42FB-8B88-3C6ED7D562BD}" srcOrd="1" destOrd="0" presId="urn:microsoft.com/office/officeart/2005/8/layout/vList5"/>
    <dgm:cxn modelId="{E9222F81-FD68-491D-99EB-9F3ECCAD90CB}" type="presParOf" srcId="{E071F783-9968-4FE3-9E1A-5134779D1C93}" destId="{22D630FD-3B74-4C6B-9F92-449274FB7A96}" srcOrd="9" destOrd="0" presId="urn:microsoft.com/office/officeart/2005/8/layout/vList5"/>
    <dgm:cxn modelId="{CE523E5E-C064-402C-8272-25DD108F53DA}" type="presParOf" srcId="{E071F783-9968-4FE3-9E1A-5134779D1C93}" destId="{CA521CA5-D66F-4332-A728-02344A8EDD99}" srcOrd="10" destOrd="0" presId="urn:microsoft.com/office/officeart/2005/8/layout/vList5"/>
    <dgm:cxn modelId="{ABE2D784-CBEB-4CD9-B4CE-E6B7DF7B4136}" type="presParOf" srcId="{CA521CA5-D66F-4332-A728-02344A8EDD99}" destId="{E4A51865-84A2-44B9-AFC3-536BE5B8E08F}" srcOrd="0" destOrd="0" presId="urn:microsoft.com/office/officeart/2005/8/layout/vList5"/>
    <dgm:cxn modelId="{B7FECB03-37D0-49DB-8703-93C314C5E898}" type="presParOf" srcId="{CA521CA5-D66F-4332-A728-02344A8EDD99}" destId="{72DFA1BD-56BB-47E0-A7A8-5D2409FF3A3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smtClean="0">
              <a:latin typeface="Calibri" pitchFamily="34" charset="0"/>
              <a:cs typeface="Calibri" pitchFamily="34" charset="0"/>
            </a:rPr>
            <a:t>Step 7: Draw diagram using symbols</a:t>
          </a:r>
          <a:endParaRPr lang="en-US" sz="14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The E-R diagram is shown in the following figure:</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1" custScaleX="49177">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1" custScaleX="128714">
        <dgm:presLayoutVars>
          <dgm:bulletEnabled val="1"/>
        </dgm:presLayoutVars>
      </dgm:prSet>
      <dgm:spPr/>
      <dgm:t>
        <a:bodyPr/>
        <a:lstStyle/>
        <a:p>
          <a:endParaRPr lang="en-US"/>
        </a:p>
      </dgm:t>
    </dgm:pt>
  </dgm:ptLst>
  <dgm:cxnLst>
    <dgm:cxn modelId="{BCD77465-1885-4CA5-AB5A-5FCB23B7FC98}" srcId="{C8844DF8-1A5B-48BB-93EE-9C7C621FA060}" destId="{029399EA-A1EE-4A76-BDB1-78921C1B7C39}" srcOrd="0" destOrd="0" parTransId="{1EEC83B3-ED1D-47A5-A862-00A74638780A}" sibTransId="{4E0A7F7D-B352-403D-B0B3-5435A0C90DA6}"/>
    <dgm:cxn modelId="{DBC73020-7C0F-4959-897C-BE1683CC4E92}" type="presOf" srcId="{C8844DF8-1A5B-48BB-93EE-9C7C621FA060}" destId="{E071F783-9968-4FE3-9E1A-5134779D1C93}"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E57F07BF-09A1-4FBC-AD39-370B04F7F2C9}" type="presOf" srcId="{029399EA-A1EE-4A76-BDB1-78921C1B7C39}" destId="{51B31CAA-C45A-4E53-9F07-3D8308984796}" srcOrd="0" destOrd="0" presId="urn:microsoft.com/office/officeart/2005/8/layout/vList5"/>
    <dgm:cxn modelId="{A7C49DBF-3CB8-4940-95CF-7BB3871DDE86}" type="presOf" srcId="{26AEDE49-15A3-4375-8A4A-C73F8728FCC4}" destId="{D88712DC-71E7-465F-AD92-784BE24331FA}" srcOrd="0" destOrd="0" presId="urn:microsoft.com/office/officeart/2005/8/layout/vList5"/>
    <dgm:cxn modelId="{E1CEBF62-86A1-4676-BBE1-E20C3F9FA4AF}" type="presParOf" srcId="{E071F783-9968-4FE3-9E1A-5134779D1C93}" destId="{68AFF705-82FF-404A-9EFB-639FFA6FA86D}" srcOrd="0" destOrd="0" presId="urn:microsoft.com/office/officeart/2005/8/layout/vList5"/>
    <dgm:cxn modelId="{9C8FB862-6076-4F15-82EB-13C173C8F3EA}" type="presParOf" srcId="{68AFF705-82FF-404A-9EFB-639FFA6FA86D}" destId="{51B31CAA-C45A-4E53-9F07-3D8308984796}" srcOrd="0" destOrd="0" presId="urn:microsoft.com/office/officeart/2005/8/layout/vList5"/>
    <dgm:cxn modelId="{9B827B84-D7A4-4D21-AF71-575289D70988}" type="presParOf" srcId="{68AFF705-82FF-404A-9EFB-639FFA6FA86D}" destId="{D88712DC-71E7-465F-AD92-784BE24331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dirty="0" smtClean="0">
              <a:latin typeface="Calibri" pitchFamily="34" charset="0"/>
              <a:cs typeface="Calibri" pitchFamily="34" charset="0"/>
            </a:rPr>
            <a:t>1</a:t>
          </a:r>
          <a:endParaRPr lang="en-US" sz="1800" dirty="0">
            <a:latin typeface="Calibri" pitchFamily="34" charset="0"/>
            <a:cs typeface="Calibri" pitchFamily="34" charset="0"/>
          </a:endParaRP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Create separate tables for each group of related data.</a:t>
          </a:r>
          <a:endParaRPr lang="en-US" sz="1600" dirty="0">
            <a:latin typeface="Calibri" pitchFamily="34" charset="0"/>
            <a:cs typeface="Calibri" pitchFamily="34"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dirty="0" smtClean="0">
              <a:latin typeface="Calibri" pitchFamily="34" charset="0"/>
              <a:cs typeface="Calibri" pitchFamily="34" charset="0"/>
            </a:rPr>
            <a:t>2</a:t>
          </a:r>
          <a:endParaRPr lang="en-US" sz="1800" dirty="0">
            <a:latin typeface="Calibri" pitchFamily="34" charset="0"/>
            <a:cs typeface="Calibri" pitchFamily="34" charset="0"/>
          </a:endParaRP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The table columns must have atomic values.</a:t>
          </a:r>
          <a:endParaRPr lang="en-US" sz="1600" dirty="0">
            <a:latin typeface="Calibri" pitchFamily="34" charset="0"/>
            <a:cs typeface="Calibri" pitchFamily="34"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dirty="0" smtClean="0">
              <a:latin typeface="Calibri" pitchFamily="34" charset="0"/>
              <a:cs typeface="Calibri" pitchFamily="34" charset="0"/>
            </a:rPr>
            <a:t>3</a:t>
          </a:r>
          <a:endParaRPr lang="en-US" sz="1800" dirty="0">
            <a:latin typeface="Calibri" pitchFamily="34" charset="0"/>
            <a:cs typeface="Calibri" pitchFamily="34" charset="0"/>
          </a:endParaRP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All the key attributes must be identified.</a:t>
          </a:r>
          <a:endParaRPr lang="en-US" sz="1600" dirty="0">
            <a:latin typeface="Calibri" pitchFamily="34" charset="0"/>
            <a:cs typeface="Calibri" pitchFamily="34" charset="0"/>
          </a:endParaRP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t>
        <a:bodyPr/>
        <a:lstStyle/>
        <a:p>
          <a:endParaRPr lang="en-US"/>
        </a:p>
      </dgm:t>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3">
        <dgm:presLayoutVars>
          <dgm:chMax val="1"/>
          <dgm:bulletEnabled val="1"/>
        </dgm:presLayoutVars>
      </dgm:prSet>
      <dgm:spPr/>
      <dgm:t>
        <a:bodyPr/>
        <a:lstStyle/>
        <a:p>
          <a:endParaRPr lang="en-US"/>
        </a:p>
      </dgm:t>
    </dgm:pt>
    <dgm:pt modelId="{113BA198-FA42-4D57-B5F3-3F5243D5E969}" type="pres">
      <dgm:prSet presAssocID="{0E791DE6-F048-4034-86FE-0A56F33BF584}" presName="descendantText" presStyleLbl="alignAcc1" presStyleIdx="0" presStyleCnt="3">
        <dgm:presLayoutVars>
          <dgm:bulletEnabled val="1"/>
        </dgm:presLayoutVars>
      </dgm:prSet>
      <dgm:spPr/>
      <dgm:t>
        <a:bodyPr/>
        <a:lstStyle/>
        <a:p>
          <a:endParaRPr lang="en-US"/>
        </a:p>
      </dgm:t>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3">
        <dgm:presLayoutVars>
          <dgm:chMax val="1"/>
          <dgm:bulletEnabled val="1"/>
        </dgm:presLayoutVars>
      </dgm:prSet>
      <dgm:spPr/>
      <dgm:t>
        <a:bodyPr/>
        <a:lstStyle/>
        <a:p>
          <a:endParaRPr lang="en-US"/>
        </a:p>
      </dgm:t>
    </dgm:pt>
    <dgm:pt modelId="{2944EF50-6616-442F-8BB7-231A6C496B5E}" type="pres">
      <dgm:prSet presAssocID="{0EC8CF94-D60C-416F-B0C3-A885880DD0B5}" presName="descendantText" presStyleLbl="alignAcc1" presStyleIdx="1" presStyleCnt="3">
        <dgm:presLayoutVars>
          <dgm:bulletEnabled val="1"/>
        </dgm:presLayoutVars>
      </dgm:prSet>
      <dgm:spPr/>
      <dgm:t>
        <a:bodyPr/>
        <a:lstStyle/>
        <a:p>
          <a:endParaRPr lang="en-US"/>
        </a:p>
      </dgm:t>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3">
        <dgm:presLayoutVars>
          <dgm:chMax val="1"/>
          <dgm:bulletEnabled val="1"/>
        </dgm:presLayoutVars>
      </dgm:prSet>
      <dgm:spPr/>
      <dgm:t>
        <a:bodyPr/>
        <a:lstStyle/>
        <a:p>
          <a:endParaRPr lang="en-US"/>
        </a:p>
      </dgm:t>
    </dgm:pt>
    <dgm:pt modelId="{31561BA6-0EA0-4656-9593-80D1BF308F1A}" type="pres">
      <dgm:prSet presAssocID="{B711F6EE-6686-48BD-BDF0-A14F8097B738}" presName="descendantText" presStyleLbl="alignAcc1" presStyleIdx="2" presStyleCnt="3">
        <dgm:presLayoutVars>
          <dgm:bulletEnabled val="1"/>
        </dgm:presLayoutVars>
      </dgm:prSet>
      <dgm:spPr/>
      <dgm:t>
        <a:bodyPr/>
        <a:lstStyle/>
        <a:p>
          <a:endParaRPr lang="en-US"/>
        </a:p>
      </dgm:t>
    </dgm:pt>
  </dgm:ptLst>
  <dgm:cxnLst>
    <dgm:cxn modelId="{3E8D6FC8-0C68-420A-8FA3-E002B42D3D53}" type="presOf" srcId="{B2FC6C9C-18BB-4DB2-8AD4-97D89F2C7FC0}" destId="{2944EF50-6616-442F-8BB7-231A6C496B5E}"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BF25E932-449D-483A-9E7D-C8F5E3277309}" srcId="{BDC90882-301C-4987-9033-2044F395C8D8}" destId="{0E791DE6-F048-4034-86FE-0A56F33BF584}" srcOrd="0" destOrd="0" parTransId="{DFB18C49-F515-408E-8C1F-920C43CC1DCE}" sibTransId="{74AAFF65-3F63-426C-B594-A2FBFDD1A493}"/>
    <dgm:cxn modelId="{0002096B-CB94-4444-9F18-2C953030CB61}" type="presOf" srcId="{0E40C2B0-576D-4730-9668-B4CDBA448F0D}" destId="{113BA198-FA42-4D57-B5F3-3F5243D5E969}" srcOrd="0" destOrd="0" presId="urn:microsoft.com/office/officeart/2005/8/layout/chevron2"/>
    <dgm:cxn modelId="{7BF35EAB-C43C-4A75-AAA6-65DD57D620B8}" srcId="{BDC90882-301C-4987-9033-2044F395C8D8}" destId="{B711F6EE-6686-48BD-BDF0-A14F8097B738}" srcOrd="2" destOrd="0" parTransId="{476EE89A-FE03-4A7A-BE76-1B1292583187}" sibTransId="{38290BC8-1D05-44E3-A90A-69542D06054D}"/>
    <dgm:cxn modelId="{801D1394-AAC1-4596-A9D2-A71739C69A8B}" srcId="{0E791DE6-F048-4034-86FE-0A56F33BF584}" destId="{0E40C2B0-576D-4730-9668-B4CDBA448F0D}" srcOrd="0" destOrd="0" parTransId="{64434352-549D-4F11-B086-C50336F43F48}" sibTransId="{9E7B0475-C365-4807-BD99-BC3A66EEDFFF}"/>
    <dgm:cxn modelId="{DA15F3BC-788F-4FEC-AAED-FA37FAA90955}" srcId="{B711F6EE-6686-48BD-BDF0-A14F8097B738}" destId="{5A7E8A77-98F7-4449-A8FB-66A2896CE58D}" srcOrd="0" destOrd="0" parTransId="{B50E1149-088B-461D-A4AF-1F0C1E6520E7}" sibTransId="{060D051D-F7AC-468B-A879-EC7E7972040A}"/>
    <dgm:cxn modelId="{7F9B8800-2904-4C84-9977-504BAF40ED63}" type="presOf" srcId="{BDC90882-301C-4987-9033-2044F395C8D8}" destId="{C462FC85-0769-4334-8797-133ADB982AE4}"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C69EDFDE-1D22-4BD4-AD03-2F7C9A47291C}" type="presOf" srcId="{5A7E8A77-98F7-4449-A8FB-66A2896CE58D}" destId="{31561BA6-0EA0-4656-9593-80D1BF308F1A}" srcOrd="0" destOrd="0" presId="urn:microsoft.com/office/officeart/2005/8/layout/chevron2"/>
    <dgm:cxn modelId="{81A75D14-0DCB-4EEE-88DD-CB2CF7D5D770}" type="presOf" srcId="{B711F6EE-6686-48BD-BDF0-A14F8097B738}" destId="{F0CB3FBB-F207-4562-B11B-897E38FEC919}" srcOrd="0" destOrd="0" presId="urn:microsoft.com/office/officeart/2005/8/layout/chevron2"/>
    <dgm:cxn modelId="{9BE2FFED-CECF-4D0D-A43E-05BCB4906229}" type="presOf" srcId="{0E791DE6-F048-4034-86FE-0A56F33BF584}" destId="{1E32F0F8-9757-43DF-99A6-8113A9818C36}" srcOrd="0" destOrd="0" presId="urn:microsoft.com/office/officeart/2005/8/layout/chevron2"/>
    <dgm:cxn modelId="{0BF69354-3EBA-41DA-B5EA-AAE278B07D12}" type="presOf" srcId="{0EC8CF94-D60C-416F-B0C3-A885880DD0B5}" destId="{207B2A49-707A-4A1F-A488-334A7C2133F4}" srcOrd="0" destOrd="0" presId="urn:microsoft.com/office/officeart/2005/8/layout/chevron2"/>
    <dgm:cxn modelId="{A79BB394-E30E-4B62-9143-7B93D3988DBA}" type="presParOf" srcId="{C462FC85-0769-4334-8797-133ADB982AE4}" destId="{0CDE14B9-EFC4-4DED-98F6-FE1E0E3ADB49}" srcOrd="0" destOrd="0" presId="urn:microsoft.com/office/officeart/2005/8/layout/chevron2"/>
    <dgm:cxn modelId="{6849F97B-AF30-43CC-9A66-82F0C6A581A9}" type="presParOf" srcId="{0CDE14B9-EFC4-4DED-98F6-FE1E0E3ADB49}" destId="{1E32F0F8-9757-43DF-99A6-8113A9818C36}" srcOrd="0" destOrd="0" presId="urn:microsoft.com/office/officeart/2005/8/layout/chevron2"/>
    <dgm:cxn modelId="{BC16DF8E-46B3-472C-969E-78F5498F6E15}" type="presParOf" srcId="{0CDE14B9-EFC4-4DED-98F6-FE1E0E3ADB49}" destId="{113BA198-FA42-4D57-B5F3-3F5243D5E969}" srcOrd="1" destOrd="0" presId="urn:microsoft.com/office/officeart/2005/8/layout/chevron2"/>
    <dgm:cxn modelId="{37018998-426B-4959-B4EE-80CE2050F289}" type="presParOf" srcId="{C462FC85-0769-4334-8797-133ADB982AE4}" destId="{ACDF224B-4343-46A8-BF3D-B9FA8EB571FE}" srcOrd="1" destOrd="0" presId="urn:microsoft.com/office/officeart/2005/8/layout/chevron2"/>
    <dgm:cxn modelId="{A778E335-9A23-4BB5-B561-2EAA6F1AAE48}" type="presParOf" srcId="{C462FC85-0769-4334-8797-133ADB982AE4}" destId="{4E26867B-2969-48C9-A08E-802B107A4D93}" srcOrd="2" destOrd="0" presId="urn:microsoft.com/office/officeart/2005/8/layout/chevron2"/>
    <dgm:cxn modelId="{9358C8A2-7616-43AF-992B-AB3669AD76B8}" type="presParOf" srcId="{4E26867B-2969-48C9-A08E-802B107A4D93}" destId="{207B2A49-707A-4A1F-A488-334A7C2133F4}" srcOrd="0" destOrd="0" presId="urn:microsoft.com/office/officeart/2005/8/layout/chevron2"/>
    <dgm:cxn modelId="{00FF5C74-B384-42B4-825C-7780D7BEF5EC}" type="presParOf" srcId="{4E26867B-2969-48C9-A08E-802B107A4D93}" destId="{2944EF50-6616-442F-8BB7-231A6C496B5E}" srcOrd="1" destOrd="0" presId="urn:microsoft.com/office/officeart/2005/8/layout/chevron2"/>
    <dgm:cxn modelId="{644331B7-EDEF-4DEC-8EFB-F2B6D393D17A}" type="presParOf" srcId="{C462FC85-0769-4334-8797-133ADB982AE4}" destId="{88A96DFB-9F8D-401F-93A7-FF5628109EEA}" srcOrd="3" destOrd="0" presId="urn:microsoft.com/office/officeart/2005/8/layout/chevron2"/>
    <dgm:cxn modelId="{77D01ACE-A40B-4778-98CA-8278583CBAB2}" type="presParOf" srcId="{C462FC85-0769-4334-8797-133ADB982AE4}" destId="{164EDF45-DCDF-4F6F-A15B-5BA5772209CA}" srcOrd="4" destOrd="0" presId="urn:microsoft.com/office/officeart/2005/8/layout/chevron2"/>
    <dgm:cxn modelId="{52785CBE-3042-42E7-8FE8-30DB923D640C}" type="presParOf" srcId="{164EDF45-DCDF-4F6F-A15B-5BA5772209CA}" destId="{F0CB3FBB-F207-4562-B11B-897E38FEC919}" srcOrd="0" destOrd="0" presId="urn:microsoft.com/office/officeart/2005/8/layout/chevron2"/>
    <dgm:cxn modelId="{BAB7ADD5-115E-471A-80E9-A47C41E4B6C3}" type="presParOf" srcId="{164EDF45-DCDF-4F6F-A15B-5BA5772209CA}" destId="{31561BA6-0EA0-4656-9593-80D1BF308F1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1"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They meet the requirements of the first normal form.</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There are no partial dependencies in the tables.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The tables are related through foreign keys.</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835"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30612">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30612">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04821D07-ED75-4F52-BC78-25CEF509A464}" type="presOf" srcId="{D9B449A0-FF94-4713-9A9A-058D7F6B71B9}" destId="{46B940FC-8FA1-4568-B447-0EEB4A38217C}" srcOrd="1" destOrd="0" presId="urn:microsoft.com/office/officeart/2005/8/layout/list1"/>
    <dgm:cxn modelId="{89987FE9-A539-440B-9937-19442CCF98EA}" type="presOf" srcId="{E2855558-389B-4591-8564-2A29B4C32D65}" destId="{9CD06469-F34B-4432-ADB5-7C825FE94111}" srcOrd="1" destOrd="0" presId="urn:microsoft.com/office/officeart/2005/8/layout/list1"/>
    <dgm:cxn modelId="{CF8E0726-F7F6-4E9B-9253-B21EF2B39D86}"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1E45D313-5392-4499-BD55-894A76D5F6DD}"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3E870AB0-960A-4085-AABF-6D93102FD695}" type="presOf" srcId="{E2855558-389B-4591-8564-2A29B4C32D65}" destId="{643F61F5-F617-478B-A953-7E4573D0220D}" srcOrd="0" destOrd="0" presId="urn:microsoft.com/office/officeart/2005/8/layout/list1"/>
    <dgm:cxn modelId="{BF6372BA-9DDE-41F5-A785-6158A7BBDBF3}" type="presOf" srcId="{AF1790DE-E36E-4506-8B4B-73498403BC3A}" destId="{EEBD306F-2B9A-4D2B-9193-3D815715E159}" srcOrd="1" destOrd="0" presId="urn:microsoft.com/office/officeart/2005/8/layout/list1"/>
    <dgm:cxn modelId="{DC5DF948-C49C-4CA9-89DE-F6EDA4E373CC}" type="presOf" srcId="{91346CAC-A78E-4DA3-B22E-CEA49EBE4226}" destId="{377BF09A-222E-4937-A795-7A4258D0F5D6}" srcOrd="0" destOrd="0" presId="urn:microsoft.com/office/officeart/2005/8/layout/list1"/>
    <dgm:cxn modelId="{7E6B3109-619B-40BC-AB0D-177D759680D6}" type="presParOf" srcId="{377BF09A-222E-4937-A795-7A4258D0F5D6}" destId="{ED0E1027-549B-49E6-9D59-3B13C1AC4FD2}" srcOrd="0" destOrd="0" presId="urn:microsoft.com/office/officeart/2005/8/layout/list1"/>
    <dgm:cxn modelId="{0DC4579C-4EA0-4ACC-BC10-6058A9926617}" type="presParOf" srcId="{ED0E1027-549B-49E6-9D59-3B13C1AC4FD2}" destId="{F795D8E3-ADA7-4953-8642-733E088841CD}" srcOrd="0" destOrd="0" presId="urn:microsoft.com/office/officeart/2005/8/layout/list1"/>
    <dgm:cxn modelId="{7F342F5C-55C2-4182-8D15-239AD1F0BE43}" type="presParOf" srcId="{ED0E1027-549B-49E6-9D59-3B13C1AC4FD2}" destId="{46B940FC-8FA1-4568-B447-0EEB4A38217C}" srcOrd="1" destOrd="0" presId="urn:microsoft.com/office/officeart/2005/8/layout/list1"/>
    <dgm:cxn modelId="{EDFD219D-9D31-4E09-BD10-7147B0581B87}" type="presParOf" srcId="{377BF09A-222E-4937-A795-7A4258D0F5D6}" destId="{E375144E-1A36-4173-80BF-99CA453AF7E6}" srcOrd="1" destOrd="0" presId="urn:microsoft.com/office/officeart/2005/8/layout/list1"/>
    <dgm:cxn modelId="{37CCC7AE-3470-43D0-AA08-258BF26F9264}" type="presParOf" srcId="{377BF09A-222E-4937-A795-7A4258D0F5D6}" destId="{FE437422-C560-4C42-8C7A-0DA04E55B9BB}" srcOrd="2" destOrd="0" presId="urn:microsoft.com/office/officeart/2005/8/layout/list1"/>
    <dgm:cxn modelId="{126ED0CA-381D-4088-A8A0-79A6FD97E5AA}" type="presParOf" srcId="{377BF09A-222E-4937-A795-7A4258D0F5D6}" destId="{0B9E0790-3332-4252-B645-DA100988A8BD}" srcOrd="3" destOrd="0" presId="urn:microsoft.com/office/officeart/2005/8/layout/list1"/>
    <dgm:cxn modelId="{FE5621CB-85AC-417B-89F7-19864B2CB6AD}" type="presParOf" srcId="{377BF09A-222E-4937-A795-7A4258D0F5D6}" destId="{BFEA5445-50DE-4684-987E-9F1F651A7CB1}" srcOrd="4" destOrd="0" presId="urn:microsoft.com/office/officeart/2005/8/layout/list1"/>
    <dgm:cxn modelId="{C6A3F639-3996-47B2-A5E4-C54E7260FD59}" type="presParOf" srcId="{BFEA5445-50DE-4684-987E-9F1F651A7CB1}" destId="{643F61F5-F617-478B-A953-7E4573D0220D}" srcOrd="0" destOrd="0" presId="urn:microsoft.com/office/officeart/2005/8/layout/list1"/>
    <dgm:cxn modelId="{72AE1694-7B28-4DC1-A99A-02E59E565127}" type="presParOf" srcId="{BFEA5445-50DE-4684-987E-9F1F651A7CB1}" destId="{9CD06469-F34B-4432-ADB5-7C825FE94111}" srcOrd="1" destOrd="0" presId="urn:microsoft.com/office/officeart/2005/8/layout/list1"/>
    <dgm:cxn modelId="{E945A741-1AA0-482E-BD25-2C54E442CD18}" type="presParOf" srcId="{377BF09A-222E-4937-A795-7A4258D0F5D6}" destId="{F1C435CB-0864-441B-8524-6DD2EE189DE5}" srcOrd="5" destOrd="0" presId="urn:microsoft.com/office/officeart/2005/8/layout/list1"/>
    <dgm:cxn modelId="{D2723C30-2F92-459D-B2D0-67BEAD2715BC}" type="presParOf" srcId="{377BF09A-222E-4937-A795-7A4258D0F5D6}" destId="{C6EBB0DE-782D-4729-AC1B-AFD6DD05183B}" srcOrd="6" destOrd="0" presId="urn:microsoft.com/office/officeart/2005/8/layout/list1"/>
    <dgm:cxn modelId="{7ADBCB46-32E7-4F00-981E-2186194BBCDC}" type="presParOf" srcId="{377BF09A-222E-4937-A795-7A4258D0F5D6}" destId="{FFB6C9BD-743C-4271-96CE-B4DCBC77FDF8}" srcOrd="7" destOrd="0" presId="urn:microsoft.com/office/officeart/2005/8/layout/list1"/>
    <dgm:cxn modelId="{785FD7B3-4542-4760-BCBF-A05D7F032557}" type="presParOf" srcId="{377BF09A-222E-4937-A795-7A4258D0F5D6}" destId="{6FECFA36-77DF-4D44-A0EE-86BBB75610EB}" srcOrd="8" destOrd="0" presId="urn:microsoft.com/office/officeart/2005/8/layout/list1"/>
    <dgm:cxn modelId="{34D3F8BB-71A6-400C-9119-9BC5F009DCFB}" type="presParOf" srcId="{6FECFA36-77DF-4D44-A0EE-86BBB75610EB}" destId="{A1E54DF6-9C4C-426D-98EB-FFBF48F1924C}" srcOrd="0" destOrd="0" presId="urn:microsoft.com/office/officeart/2005/8/layout/list1"/>
    <dgm:cxn modelId="{00598774-0879-480F-8A4F-24BB84BF0BA1}" type="presParOf" srcId="{6FECFA36-77DF-4D44-A0EE-86BBB75610EB}" destId="{EEBD306F-2B9A-4D2B-9193-3D815715E159}" srcOrd="1" destOrd="0" presId="urn:microsoft.com/office/officeart/2005/8/layout/list1"/>
    <dgm:cxn modelId="{8ECD8B76-8A55-4CDD-80F2-1EF0940A4DBE}" type="presParOf" srcId="{377BF09A-222E-4937-A795-7A4258D0F5D6}" destId="{D60276C3-8AA5-49E7-A53A-2AD0071F10C7}" srcOrd="9" destOrd="0" presId="urn:microsoft.com/office/officeart/2005/8/layout/list1"/>
    <dgm:cxn modelId="{23CACBE1-8E9C-41E9-A1C7-F2D8B8B76D9C}"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The tables should meet the requirements of the second normal form</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The tables should not have transitive dependencies in them</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8835"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30612">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A7FFA459-88E6-4BF9-990E-9E839F2CA561}" srcId="{91346CAC-A78E-4DA3-B22E-CEA49EBE4226}" destId="{D9B449A0-FF94-4713-9A9A-058D7F6B71B9}" srcOrd="0" destOrd="0" parTransId="{72FECDBD-928B-4253-9CFE-B1ABEE0A78E1}" sibTransId="{2764F4CA-6CE4-44EA-8523-B18B98402A7E}"/>
    <dgm:cxn modelId="{949F636F-D8B4-4BD1-8DE2-547903EF7CEE}"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91B206DC-C08E-4AEE-8D05-EB83CBCE74B6}" type="presOf" srcId="{E2855558-389B-4591-8564-2A29B4C32D65}" destId="{9CD06469-F34B-4432-ADB5-7C825FE94111}" srcOrd="1" destOrd="0" presId="urn:microsoft.com/office/officeart/2005/8/layout/list1"/>
    <dgm:cxn modelId="{30DCD3CD-5267-488E-AE02-4CBD3A30E453}" type="presOf" srcId="{D9B449A0-FF94-4713-9A9A-058D7F6B71B9}" destId="{46B940FC-8FA1-4568-B447-0EEB4A38217C}" srcOrd="1" destOrd="0" presId="urn:microsoft.com/office/officeart/2005/8/layout/list1"/>
    <dgm:cxn modelId="{382CB237-C8FE-4139-A703-7F4216CBB446}" type="presOf" srcId="{91346CAC-A78E-4DA3-B22E-CEA49EBE4226}" destId="{377BF09A-222E-4937-A795-7A4258D0F5D6}" srcOrd="0" destOrd="0" presId="urn:microsoft.com/office/officeart/2005/8/layout/list1"/>
    <dgm:cxn modelId="{FF4867C1-C069-46E8-96EA-E9FB9C59735A}" type="presOf" srcId="{E2855558-389B-4591-8564-2A29B4C32D65}" destId="{643F61F5-F617-478B-A953-7E4573D0220D}" srcOrd="0" destOrd="0" presId="urn:microsoft.com/office/officeart/2005/8/layout/list1"/>
    <dgm:cxn modelId="{E335A08C-C51E-489C-8D3C-006EA352A025}" type="presParOf" srcId="{377BF09A-222E-4937-A795-7A4258D0F5D6}" destId="{ED0E1027-549B-49E6-9D59-3B13C1AC4FD2}" srcOrd="0" destOrd="0" presId="urn:microsoft.com/office/officeart/2005/8/layout/list1"/>
    <dgm:cxn modelId="{22BA1408-CC21-43B8-AAB8-FCC315C3FC46}" type="presParOf" srcId="{ED0E1027-549B-49E6-9D59-3B13C1AC4FD2}" destId="{F795D8E3-ADA7-4953-8642-733E088841CD}" srcOrd="0" destOrd="0" presId="urn:microsoft.com/office/officeart/2005/8/layout/list1"/>
    <dgm:cxn modelId="{FEFE59AC-CE37-467D-95F4-F51249612A77}" type="presParOf" srcId="{ED0E1027-549B-49E6-9D59-3B13C1AC4FD2}" destId="{46B940FC-8FA1-4568-B447-0EEB4A38217C}" srcOrd="1" destOrd="0" presId="urn:microsoft.com/office/officeart/2005/8/layout/list1"/>
    <dgm:cxn modelId="{ECE3319B-0D9C-4F21-80A1-B910A4CDD06F}" type="presParOf" srcId="{377BF09A-222E-4937-A795-7A4258D0F5D6}" destId="{E375144E-1A36-4173-80BF-99CA453AF7E6}" srcOrd="1" destOrd="0" presId="urn:microsoft.com/office/officeart/2005/8/layout/list1"/>
    <dgm:cxn modelId="{D3744374-D0EC-4F73-8122-C6957D049C97}" type="presParOf" srcId="{377BF09A-222E-4937-A795-7A4258D0F5D6}" destId="{FE437422-C560-4C42-8C7A-0DA04E55B9BB}" srcOrd="2" destOrd="0" presId="urn:microsoft.com/office/officeart/2005/8/layout/list1"/>
    <dgm:cxn modelId="{136EC667-34F9-45D9-B8DD-A12B37A3521C}" type="presParOf" srcId="{377BF09A-222E-4937-A795-7A4258D0F5D6}" destId="{0B9E0790-3332-4252-B645-DA100988A8BD}" srcOrd="3" destOrd="0" presId="urn:microsoft.com/office/officeart/2005/8/layout/list1"/>
    <dgm:cxn modelId="{8C8C0701-E92D-4DE0-AFC7-F161A4855E55}" type="presParOf" srcId="{377BF09A-222E-4937-A795-7A4258D0F5D6}" destId="{BFEA5445-50DE-4684-987E-9F1F651A7CB1}" srcOrd="4" destOrd="0" presId="urn:microsoft.com/office/officeart/2005/8/layout/list1"/>
    <dgm:cxn modelId="{0CA49104-D444-4AB9-9E59-4612B2AC6780}" type="presParOf" srcId="{BFEA5445-50DE-4684-987E-9F1F651A7CB1}" destId="{643F61F5-F617-478B-A953-7E4573D0220D}" srcOrd="0" destOrd="0" presId="urn:microsoft.com/office/officeart/2005/8/layout/list1"/>
    <dgm:cxn modelId="{66DFAE4F-6D4C-4AA7-9E2F-370F3538F8E6}" type="presParOf" srcId="{BFEA5445-50DE-4684-987E-9F1F651A7CB1}" destId="{9CD06469-F34B-4432-ADB5-7C825FE94111}" srcOrd="1" destOrd="0" presId="urn:microsoft.com/office/officeart/2005/8/layout/list1"/>
    <dgm:cxn modelId="{63BF85B0-F765-4D26-A2A0-4C5A3E5FDC8C}" type="presParOf" srcId="{377BF09A-222E-4937-A795-7A4258D0F5D6}" destId="{F1C435CB-0864-441B-8524-6DD2EE189DE5}" srcOrd="5" destOrd="0" presId="urn:microsoft.com/office/officeart/2005/8/layout/list1"/>
    <dgm:cxn modelId="{6FB078AE-359D-4985-8F18-4675DA164D3F}"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2"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Complex join queries may have to be written often to combine the data in multiple tables.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Joins may practically involve more than three tables depending on the need for information.</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8835"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30612">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9E931219-46A0-4758-978E-94B29F2DFEA6}" type="presOf" srcId="{E2855558-389B-4591-8564-2A29B4C32D65}" destId="{643F61F5-F617-478B-A953-7E4573D0220D}" srcOrd="0" destOrd="0" presId="urn:microsoft.com/office/officeart/2005/8/layout/list1"/>
    <dgm:cxn modelId="{B4D8A9BB-94C5-4A52-9D56-23278C4C02B0}"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B2CD56F-356C-44B3-A293-EF64E0903492}" type="presOf" srcId="{91346CAC-A78E-4DA3-B22E-CEA49EBE4226}" destId="{377BF09A-222E-4937-A795-7A4258D0F5D6}" srcOrd="0" destOrd="0" presId="urn:microsoft.com/office/officeart/2005/8/layout/list1"/>
    <dgm:cxn modelId="{6C5B071E-4294-4E9D-A14F-4D2BE86666E8}" type="presOf" srcId="{E2855558-389B-4591-8564-2A29B4C32D65}" destId="{9CD06469-F34B-4432-ADB5-7C825FE94111}" srcOrd="1" destOrd="0" presId="urn:microsoft.com/office/officeart/2005/8/layout/list1"/>
    <dgm:cxn modelId="{788721B7-05DC-40C3-BA94-0A0A28499049}" type="presOf" srcId="{D9B449A0-FF94-4713-9A9A-058D7F6B71B9}" destId="{46B940FC-8FA1-4568-B447-0EEB4A38217C}"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B3F4ED42-8818-471F-9094-A70A86736A11}" type="presParOf" srcId="{377BF09A-222E-4937-A795-7A4258D0F5D6}" destId="{ED0E1027-549B-49E6-9D59-3B13C1AC4FD2}" srcOrd="0" destOrd="0" presId="urn:microsoft.com/office/officeart/2005/8/layout/list1"/>
    <dgm:cxn modelId="{7CB3FF87-EBB0-4F3B-B3A1-E5B48E4369DA}" type="presParOf" srcId="{ED0E1027-549B-49E6-9D59-3B13C1AC4FD2}" destId="{F795D8E3-ADA7-4953-8642-733E088841CD}" srcOrd="0" destOrd="0" presId="urn:microsoft.com/office/officeart/2005/8/layout/list1"/>
    <dgm:cxn modelId="{4440432B-3C18-40A8-86D9-172D0C6B7E85}" type="presParOf" srcId="{ED0E1027-549B-49E6-9D59-3B13C1AC4FD2}" destId="{46B940FC-8FA1-4568-B447-0EEB4A38217C}" srcOrd="1" destOrd="0" presId="urn:microsoft.com/office/officeart/2005/8/layout/list1"/>
    <dgm:cxn modelId="{F85125EF-A768-433F-B183-76456661F12A}" type="presParOf" srcId="{377BF09A-222E-4937-A795-7A4258D0F5D6}" destId="{E375144E-1A36-4173-80BF-99CA453AF7E6}" srcOrd="1" destOrd="0" presId="urn:microsoft.com/office/officeart/2005/8/layout/list1"/>
    <dgm:cxn modelId="{0221EF2C-121A-4911-A993-F5372E148A0D}" type="presParOf" srcId="{377BF09A-222E-4937-A795-7A4258D0F5D6}" destId="{FE437422-C560-4C42-8C7A-0DA04E55B9BB}" srcOrd="2" destOrd="0" presId="urn:microsoft.com/office/officeart/2005/8/layout/list1"/>
    <dgm:cxn modelId="{70D3306B-C0F5-44A3-B2D7-75FDB2BA21D5}" type="presParOf" srcId="{377BF09A-222E-4937-A795-7A4258D0F5D6}" destId="{0B9E0790-3332-4252-B645-DA100988A8BD}" srcOrd="3" destOrd="0" presId="urn:microsoft.com/office/officeart/2005/8/layout/list1"/>
    <dgm:cxn modelId="{1338BA7E-CAFE-4313-9AC1-CD5E1A4F3F65}" type="presParOf" srcId="{377BF09A-222E-4937-A795-7A4258D0F5D6}" destId="{BFEA5445-50DE-4684-987E-9F1F651A7CB1}" srcOrd="4" destOrd="0" presId="urn:microsoft.com/office/officeart/2005/8/layout/list1"/>
    <dgm:cxn modelId="{8BC06501-E60C-42C8-9579-36D2B6B34B36}" type="presParOf" srcId="{BFEA5445-50DE-4684-987E-9F1F651A7CB1}" destId="{643F61F5-F617-478B-A953-7E4573D0220D}" srcOrd="0" destOrd="0" presId="urn:microsoft.com/office/officeart/2005/8/layout/list1"/>
    <dgm:cxn modelId="{CD176618-7BB7-4BC6-9835-C7E4746844C9}" type="presParOf" srcId="{BFEA5445-50DE-4684-987E-9F1F651A7CB1}" destId="{9CD06469-F34B-4432-ADB5-7C825FE94111}" srcOrd="1" destOrd="0" presId="urn:microsoft.com/office/officeart/2005/8/layout/list1"/>
    <dgm:cxn modelId="{C1952872-FB48-47E2-8F0F-5DA0902D3892}" type="presParOf" srcId="{377BF09A-222E-4937-A795-7A4258D0F5D6}" destId="{F1C435CB-0864-441B-8524-6DD2EE189DE5}" srcOrd="5" destOrd="0" presId="urn:microsoft.com/office/officeart/2005/8/layout/list1"/>
    <dgm:cxn modelId="{0FCD2F17-0369-43F0-9B9E-52ADFF2F2499}"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191789"/>
          <a:ext cx="7315200" cy="8883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data modeler identifies the highest level of relationships in the data.</a:t>
          </a:r>
          <a:endParaRPr lang="en-US" sz="1800" kern="1200" dirty="0">
            <a:latin typeface="Calibri" pitchFamily="34" charset="0"/>
            <a:cs typeface="Calibri" pitchFamily="34" charset="0"/>
          </a:endParaRPr>
        </a:p>
      </dsp:txBody>
      <dsp:txXfrm>
        <a:off x="0" y="191789"/>
        <a:ext cx="7315200" cy="888300"/>
      </dsp:txXfrm>
    </dsp:sp>
    <dsp:sp modelId="{D8815EEF-E9C4-475D-A970-0FBE57B256A3}">
      <dsp:nvSpPr>
        <dsp:cNvPr id="0" name=""/>
        <dsp:cNvSpPr/>
      </dsp:nvSpPr>
      <dsp:spPr>
        <a:xfrm>
          <a:off x="365760" y="14669"/>
          <a:ext cx="5120640" cy="35424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Conceptual Data Modeling</a:t>
          </a:r>
          <a:endParaRPr lang="en-US" sz="2000" b="1" kern="1200" dirty="0">
            <a:latin typeface="Calibri" pitchFamily="34" charset="0"/>
            <a:cs typeface="Calibri" pitchFamily="34" charset="0"/>
          </a:endParaRPr>
        </a:p>
      </dsp:txBody>
      <dsp:txXfrm>
        <a:off x="383053" y="31962"/>
        <a:ext cx="5086054" cy="319654"/>
      </dsp:txXfrm>
    </dsp:sp>
    <dsp:sp modelId="{8DC4B880-6737-41E9-958C-8E33EF46D5F8}">
      <dsp:nvSpPr>
        <dsp:cNvPr id="0" name=""/>
        <dsp:cNvSpPr/>
      </dsp:nvSpPr>
      <dsp:spPr>
        <a:xfrm>
          <a:off x="0" y="1322009"/>
          <a:ext cx="7315200" cy="11907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data modeler describes the data and its relationships in detail.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data modeler creates a logical model of the database.</a:t>
          </a:r>
          <a:endParaRPr lang="en-US" sz="1800" kern="1200" dirty="0">
            <a:latin typeface="Calibri" pitchFamily="34" charset="0"/>
            <a:cs typeface="Calibri" pitchFamily="34" charset="0"/>
          </a:endParaRPr>
        </a:p>
      </dsp:txBody>
      <dsp:txXfrm>
        <a:off x="0" y="1322009"/>
        <a:ext cx="7315200" cy="1190700"/>
      </dsp:txXfrm>
    </dsp:sp>
    <dsp:sp modelId="{5395A427-A60F-4F4F-969D-04AC2D0CFDEB}">
      <dsp:nvSpPr>
        <dsp:cNvPr id="0" name=""/>
        <dsp:cNvSpPr/>
      </dsp:nvSpPr>
      <dsp:spPr>
        <a:xfrm>
          <a:off x="365760" y="1144889"/>
          <a:ext cx="5120640" cy="35424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Logical Data Modeling</a:t>
          </a:r>
          <a:endParaRPr lang="en-US" sz="2000" b="1" kern="1200" dirty="0">
            <a:latin typeface="Calibri" pitchFamily="34" charset="0"/>
            <a:cs typeface="Calibri" pitchFamily="34" charset="0"/>
          </a:endParaRPr>
        </a:p>
      </dsp:txBody>
      <dsp:txXfrm>
        <a:off x="383053" y="1162182"/>
        <a:ext cx="5086054" cy="319654"/>
      </dsp:txXfrm>
    </dsp:sp>
    <dsp:sp modelId="{97F985D8-35BA-410A-8120-F008FF720B1B}">
      <dsp:nvSpPr>
        <dsp:cNvPr id="0" name=""/>
        <dsp:cNvSpPr/>
      </dsp:nvSpPr>
      <dsp:spPr>
        <a:xfrm>
          <a:off x="0" y="2754630"/>
          <a:ext cx="7315200" cy="88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4993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data modeler specifies how the logical model is to be realized physically.</a:t>
          </a:r>
          <a:endParaRPr lang="en-US" sz="1800" kern="1200" dirty="0">
            <a:latin typeface="Calibri" pitchFamily="34" charset="0"/>
            <a:cs typeface="Calibri" pitchFamily="34" charset="0"/>
          </a:endParaRPr>
        </a:p>
      </dsp:txBody>
      <dsp:txXfrm>
        <a:off x="0" y="2754630"/>
        <a:ext cx="7315200" cy="888300"/>
      </dsp:txXfrm>
    </dsp:sp>
    <dsp:sp modelId="{0900D408-9ABA-4692-8B4E-25FD2FEDE3F7}">
      <dsp:nvSpPr>
        <dsp:cNvPr id="0" name=""/>
        <dsp:cNvSpPr/>
      </dsp:nvSpPr>
      <dsp:spPr>
        <a:xfrm>
          <a:off x="365760" y="2577510"/>
          <a:ext cx="5120640" cy="35424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Physical Data Modeling</a:t>
          </a:r>
        </a:p>
      </dsp:txBody>
      <dsp:txXfrm>
        <a:off x="383053" y="2594803"/>
        <a:ext cx="5086054"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437937" y="-2878913"/>
          <a:ext cx="808181"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An entity is a real world object that exists physically and is distinguishable from other objects.</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 employee, department, vehicle, and account.</a:t>
          </a:r>
          <a:endParaRPr lang="en-US" sz="1400" kern="1200" dirty="0">
            <a:latin typeface="Calibri" pitchFamily="34" charset="0"/>
            <a:cs typeface="Calibri" pitchFamily="34" charset="0"/>
          </a:endParaRPr>
        </a:p>
      </dsp:txBody>
      <dsp:txXfrm rot="-5400000">
        <a:off x="1455691" y="142785"/>
        <a:ext cx="6733221" cy="729277"/>
      </dsp:txXfrm>
    </dsp:sp>
    <dsp:sp modelId="{51B31CAA-C45A-4E53-9F07-3D8308984796}">
      <dsp:nvSpPr>
        <dsp:cNvPr id="0" name=""/>
        <dsp:cNvSpPr/>
      </dsp:nvSpPr>
      <dsp:spPr>
        <a:xfrm>
          <a:off x="168" y="2310"/>
          <a:ext cx="1455522" cy="101022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Entity</a:t>
          </a:r>
          <a:endParaRPr lang="en-US" sz="1800" kern="1200" dirty="0">
            <a:latin typeface="Calibri" pitchFamily="34" charset="0"/>
            <a:cs typeface="Calibri" pitchFamily="34" charset="0"/>
          </a:endParaRPr>
        </a:p>
      </dsp:txBody>
      <dsp:txXfrm>
        <a:off x="49483" y="51625"/>
        <a:ext cx="1356892" cy="911596"/>
      </dsp:txXfrm>
    </dsp:sp>
    <dsp:sp modelId="{63A1AEEA-A1AF-4A34-88D1-312C252C46C7}">
      <dsp:nvSpPr>
        <dsp:cNvPr id="0" name=""/>
        <dsp:cNvSpPr/>
      </dsp:nvSpPr>
      <dsp:spPr>
        <a:xfrm rot="5400000">
          <a:off x="4437937" y="-1818174"/>
          <a:ext cx="808181" cy="6772673"/>
        </a:xfrm>
        <a:prstGeom prst="round2SameRect">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 relationship is an association or bond that exists between one or more entities.</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 belongs to, owns, works for, saves in, and so on.</a:t>
          </a:r>
          <a:endParaRPr lang="en-US" sz="1400" kern="1200" dirty="0">
            <a:latin typeface="Calibri" pitchFamily="34" charset="0"/>
            <a:cs typeface="Calibri" pitchFamily="34" charset="0"/>
          </a:endParaRPr>
        </a:p>
      </dsp:txBody>
      <dsp:txXfrm rot="-5400000">
        <a:off x="1455691" y="1203524"/>
        <a:ext cx="6733221" cy="729277"/>
      </dsp:txXfrm>
    </dsp:sp>
    <dsp:sp modelId="{E71AAEC2-1F52-4FF3-B444-CE661BFB3F1D}">
      <dsp:nvSpPr>
        <dsp:cNvPr id="0" name=""/>
        <dsp:cNvSpPr/>
      </dsp:nvSpPr>
      <dsp:spPr>
        <a:xfrm>
          <a:off x="168" y="1063048"/>
          <a:ext cx="1455522" cy="1010226"/>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Relationship</a:t>
          </a:r>
          <a:endParaRPr lang="en-US" sz="1800" kern="1200" dirty="0">
            <a:latin typeface="Calibri" pitchFamily="34" charset="0"/>
            <a:cs typeface="Calibri" pitchFamily="34" charset="0"/>
          </a:endParaRPr>
        </a:p>
      </dsp:txBody>
      <dsp:txXfrm>
        <a:off x="49483" y="1112363"/>
        <a:ext cx="1356892" cy="911596"/>
      </dsp:txXfrm>
    </dsp:sp>
    <dsp:sp modelId="{B8DA601C-F577-40DB-9704-A0F2BC05290E}">
      <dsp:nvSpPr>
        <dsp:cNvPr id="0" name=""/>
        <dsp:cNvSpPr/>
      </dsp:nvSpPr>
      <dsp:spPr>
        <a:xfrm rot="5400000">
          <a:off x="4437937" y="-757436"/>
          <a:ext cx="808181" cy="6772673"/>
        </a:xfrm>
        <a:prstGeom prst="round2Same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Attributes are features that an entity has. Attributes help distinguish every entity from another.</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 the attributes of a student would be roll_number, name, and so on.</a:t>
          </a:r>
          <a:endParaRPr lang="en-US" sz="1400" kern="1200" dirty="0">
            <a:latin typeface="Calibri" pitchFamily="34" charset="0"/>
            <a:cs typeface="Calibri" pitchFamily="34" charset="0"/>
          </a:endParaRPr>
        </a:p>
      </dsp:txBody>
      <dsp:txXfrm rot="-5400000">
        <a:off x="1455691" y="2264262"/>
        <a:ext cx="6733221" cy="729277"/>
      </dsp:txXfrm>
    </dsp:sp>
    <dsp:sp modelId="{7D17A0AD-1416-4AC5-BF5A-DCA4A5EBEDDA}">
      <dsp:nvSpPr>
        <dsp:cNvPr id="0" name=""/>
        <dsp:cNvSpPr/>
      </dsp:nvSpPr>
      <dsp:spPr>
        <a:xfrm>
          <a:off x="10" y="2133595"/>
          <a:ext cx="1455522" cy="1010226"/>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Attributes</a:t>
          </a:r>
          <a:endParaRPr lang="en-US" sz="1800" kern="1200" dirty="0">
            <a:latin typeface="Calibri" pitchFamily="34" charset="0"/>
            <a:cs typeface="Calibri" pitchFamily="34" charset="0"/>
          </a:endParaRPr>
        </a:p>
      </dsp:txBody>
      <dsp:txXfrm>
        <a:off x="49325" y="2182910"/>
        <a:ext cx="1356892" cy="911596"/>
      </dsp:txXfrm>
    </dsp:sp>
    <dsp:sp modelId="{4ADC6982-56F7-4F86-BEFF-E9C83B50AEB4}">
      <dsp:nvSpPr>
        <dsp:cNvPr id="0" name=""/>
        <dsp:cNvSpPr/>
      </dsp:nvSpPr>
      <dsp:spPr>
        <a:xfrm rot="5400000">
          <a:off x="4422139" y="286436"/>
          <a:ext cx="808181" cy="6806403"/>
        </a:xfrm>
        <a:prstGeom prst="round2SameRect">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An entity set is the collection of similar entities.</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 the employees of an organization collectively form an entity set called employee entity set.</a:t>
          </a:r>
          <a:endParaRPr lang="en-US" sz="1400" kern="1200" dirty="0">
            <a:latin typeface="Calibri" pitchFamily="34" charset="0"/>
            <a:cs typeface="Calibri" pitchFamily="34" charset="0"/>
          </a:endParaRPr>
        </a:p>
      </dsp:txBody>
      <dsp:txXfrm rot="-5400000">
        <a:off x="1423028" y="3324999"/>
        <a:ext cx="6766951" cy="729277"/>
      </dsp:txXfrm>
    </dsp:sp>
    <dsp:sp modelId="{7641A8C1-98C2-4A7D-8333-B65BCEA6926B}">
      <dsp:nvSpPr>
        <dsp:cNvPr id="0" name=""/>
        <dsp:cNvSpPr/>
      </dsp:nvSpPr>
      <dsp:spPr>
        <a:xfrm>
          <a:off x="168" y="3184524"/>
          <a:ext cx="1422859" cy="1010226"/>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Entity Set</a:t>
          </a:r>
          <a:endParaRPr lang="en-US" sz="1800" kern="1200" dirty="0">
            <a:latin typeface="Calibri" pitchFamily="34" charset="0"/>
            <a:cs typeface="Calibri" pitchFamily="34" charset="0"/>
          </a:endParaRPr>
        </a:p>
      </dsp:txBody>
      <dsp:txXfrm>
        <a:off x="49483" y="3233839"/>
        <a:ext cx="1324229" cy="911596"/>
      </dsp:txXfrm>
    </dsp:sp>
    <dsp:sp modelId="{1007281C-E506-42FB-8B88-3C6ED7D562BD}">
      <dsp:nvSpPr>
        <dsp:cNvPr id="0" name=""/>
        <dsp:cNvSpPr/>
      </dsp:nvSpPr>
      <dsp:spPr>
        <a:xfrm rot="5400000">
          <a:off x="4430022" y="1355066"/>
          <a:ext cx="808181" cy="6790618"/>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 collection of similar relationships between two or more entity sets is called a relationship set.</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For example, the set of all 'work in' relations that exists between the employees and the department is called the 'work in' relationship set.</a:t>
          </a:r>
          <a:endParaRPr lang="en-US" sz="1400" kern="1200" dirty="0">
            <a:latin typeface="Calibri" pitchFamily="34" charset="0"/>
            <a:cs typeface="Calibri" pitchFamily="34" charset="0"/>
          </a:endParaRPr>
        </a:p>
      </dsp:txBody>
      <dsp:txXfrm rot="-5400000">
        <a:off x="1438804" y="4385736"/>
        <a:ext cx="6751166" cy="729277"/>
      </dsp:txXfrm>
    </dsp:sp>
    <dsp:sp modelId="{4A3138B8-5E2B-4526-A8EB-F58514B27FE4}">
      <dsp:nvSpPr>
        <dsp:cNvPr id="0" name=""/>
        <dsp:cNvSpPr/>
      </dsp:nvSpPr>
      <dsp:spPr>
        <a:xfrm>
          <a:off x="168" y="4245262"/>
          <a:ext cx="1438636" cy="1010226"/>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Relationship Set</a:t>
          </a:r>
          <a:endParaRPr lang="en-US" sz="1800" kern="1200" dirty="0">
            <a:latin typeface="Calibri" pitchFamily="34" charset="0"/>
            <a:cs typeface="Calibri" pitchFamily="34" charset="0"/>
          </a:endParaRPr>
        </a:p>
      </dsp:txBody>
      <dsp:txXfrm>
        <a:off x="49483" y="4294577"/>
        <a:ext cx="1340006" cy="911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2724" y="125947"/>
          <a:ext cx="818164" cy="572714"/>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1</a:t>
          </a:r>
          <a:endParaRPr lang="en-US" sz="1800" kern="1200" dirty="0">
            <a:latin typeface="Calibri" pitchFamily="34" charset="0"/>
            <a:cs typeface="Calibri" pitchFamily="34" charset="0"/>
          </a:endParaRPr>
        </a:p>
      </dsp:txBody>
      <dsp:txXfrm rot="-5400000">
        <a:off x="1" y="289579"/>
        <a:ext cx="572714" cy="245450"/>
      </dsp:txXfrm>
    </dsp:sp>
    <dsp:sp modelId="{113BA198-FA42-4D57-B5F3-3F5243D5E969}">
      <dsp:nvSpPr>
        <dsp:cNvPr id="0" name=""/>
        <dsp:cNvSpPr/>
      </dsp:nvSpPr>
      <dsp:spPr>
        <a:xfrm rot="5400000">
          <a:off x="3487414" y="-2911476"/>
          <a:ext cx="532086" cy="6361485"/>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Gather all the data that needs to be modeled.</a:t>
          </a:r>
          <a:endParaRPr lang="en-US" sz="1600" kern="1200" dirty="0">
            <a:latin typeface="Calibri" pitchFamily="34" charset="0"/>
            <a:cs typeface="Calibri" pitchFamily="34" charset="0"/>
          </a:endParaRPr>
        </a:p>
      </dsp:txBody>
      <dsp:txXfrm rot="-5400000">
        <a:off x="572715" y="29197"/>
        <a:ext cx="6335511" cy="480138"/>
      </dsp:txXfrm>
    </dsp:sp>
    <dsp:sp modelId="{207B2A49-707A-4A1F-A488-334A7C2133F4}">
      <dsp:nvSpPr>
        <dsp:cNvPr id="0" name=""/>
        <dsp:cNvSpPr/>
      </dsp:nvSpPr>
      <dsp:spPr>
        <a:xfrm rot="5400000">
          <a:off x="-122724" y="844945"/>
          <a:ext cx="818164" cy="572714"/>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2</a:t>
          </a:r>
          <a:endParaRPr lang="en-US" sz="1800" kern="1200" dirty="0">
            <a:latin typeface="Calibri" pitchFamily="34" charset="0"/>
            <a:cs typeface="Calibri" pitchFamily="34" charset="0"/>
          </a:endParaRPr>
        </a:p>
      </dsp:txBody>
      <dsp:txXfrm rot="-5400000">
        <a:off x="1" y="1008577"/>
        <a:ext cx="572714" cy="245450"/>
      </dsp:txXfrm>
    </dsp:sp>
    <dsp:sp modelId="{2944EF50-6616-442F-8BB7-231A6C496B5E}">
      <dsp:nvSpPr>
        <dsp:cNvPr id="0" name=""/>
        <dsp:cNvSpPr/>
      </dsp:nvSpPr>
      <dsp:spPr>
        <a:xfrm rot="5400000">
          <a:off x="3487554" y="-2192618"/>
          <a:ext cx="531806" cy="6361485"/>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Identify data that can be modeled as real world entities.</a:t>
          </a:r>
          <a:endParaRPr lang="en-US" sz="1600" kern="1200" dirty="0">
            <a:latin typeface="Calibri" pitchFamily="34" charset="0"/>
            <a:cs typeface="Calibri" pitchFamily="34" charset="0"/>
          </a:endParaRPr>
        </a:p>
      </dsp:txBody>
      <dsp:txXfrm rot="-5400000">
        <a:off x="572715" y="748182"/>
        <a:ext cx="6335524" cy="479884"/>
      </dsp:txXfrm>
    </dsp:sp>
    <dsp:sp modelId="{F0CB3FBB-F207-4562-B11B-897E38FEC919}">
      <dsp:nvSpPr>
        <dsp:cNvPr id="0" name=""/>
        <dsp:cNvSpPr/>
      </dsp:nvSpPr>
      <dsp:spPr>
        <a:xfrm rot="5400000">
          <a:off x="-122724" y="1563943"/>
          <a:ext cx="818164" cy="572714"/>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3</a:t>
          </a:r>
          <a:endParaRPr lang="en-US" sz="1800" kern="1200" dirty="0">
            <a:latin typeface="Calibri" pitchFamily="34" charset="0"/>
            <a:cs typeface="Calibri" pitchFamily="34" charset="0"/>
          </a:endParaRPr>
        </a:p>
      </dsp:txBody>
      <dsp:txXfrm rot="-5400000">
        <a:off x="1" y="1727575"/>
        <a:ext cx="572714" cy="245450"/>
      </dsp:txXfrm>
    </dsp:sp>
    <dsp:sp modelId="{31561BA6-0EA0-4656-9593-80D1BF308F1A}">
      <dsp:nvSpPr>
        <dsp:cNvPr id="0" name=""/>
        <dsp:cNvSpPr/>
      </dsp:nvSpPr>
      <dsp:spPr>
        <a:xfrm rot="5400000">
          <a:off x="3487554" y="-1473620"/>
          <a:ext cx="531806" cy="6361485"/>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Identify the attributes for each entity.</a:t>
          </a:r>
          <a:endParaRPr lang="en-US" sz="1600" kern="1200" dirty="0">
            <a:latin typeface="Calibri" pitchFamily="34" charset="0"/>
            <a:cs typeface="Calibri" pitchFamily="34" charset="0"/>
          </a:endParaRPr>
        </a:p>
      </dsp:txBody>
      <dsp:txXfrm rot="-5400000">
        <a:off x="572715" y="1467180"/>
        <a:ext cx="6335524" cy="479884"/>
      </dsp:txXfrm>
    </dsp:sp>
    <dsp:sp modelId="{5319C084-F562-4AFA-B3DF-FBEFDF194647}">
      <dsp:nvSpPr>
        <dsp:cNvPr id="0" name=""/>
        <dsp:cNvSpPr/>
      </dsp:nvSpPr>
      <dsp:spPr>
        <a:xfrm rot="5400000">
          <a:off x="-122724" y="2282941"/>
          <a:ext cx="818164" cy="572714"/>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4</a:t>
          </a:r>
          <a:endParaRPr lang="en-US" sz="1700" kern="1200" dirty="0"/>
        </a:p>
      </dsp:txBody>
      <dsp:txXfrm rot="-5400000">
        <a:off x="1" y="2446573"/>
        <a:ext cx="572714" cy="245450"/>
      </dsp:txXfrm>
    </dsp:sp>
    <dsp:sp modelId="{C97AEFA7-1B64-4952-996E-DFECDEB1822F}">
      <dsp:nvSpPr>
        <dsp:cNvPr id="0" name=""/>
        <dsp:cNvSpPr/>
      </dsp:nvSpPr>
      <dsp:spPr>
        <a:xfrm rot="5400000">
          <a:off x="3487554" y="-754622"/>
          <a:ext cx="531806" cy="6361485"/>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Sort entity sets as weak or strong entity sets.</a:t>
          </a:r>
          <a:endParaRPr lang="en-US" sz="1600" kern="1200" dirty="0">
            <a:latin typeface="Calibri" pitchFamily="34" charset="0"/>
            <a:cs typeface="Calibri" pitchFamily="34" charset="0"/>
          </a:endParaRPr>
        </a:p>
      </dsp:txBody>
      <dsp:txXfrm rot="-5400000">
        <a:off x="572715" y="2186178"/>
        <a:ext cx="6335524" cy="479884"/>
      </dsp:txXfrm>
    </dsp:sp>
    <dsp:sp modelId="{82C6F29F-9B5F-4EAA-8BD0-17E6FB361234}">
      <dsp:nvSpPr>
        <dsp:cNvPr id="0" name=""/>
        <dsp:cNvSpPr/>
      </dsp:nvSpPr>
      <dsp:spPr>
        <a:xfrm rot="5400000">
          <a:off x="-122724" y="3001939"/>
          <a:ext cx="818164" cy="572714"/>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5</a:t>
          </a:r>
          <a:endParaRPr lang="en-US" sz="1700" kern="1200" dirty="0"/>
        </a:p>
      </dsp:txBody>
      <dsp:txXfrm rot="-5400000">
        <a:off x="1" y="3165571"/>
        <a:ext cx="572714" cy="245450"/>
      </dsp:txXfrm>
    </dsp:sp>
    <dsp:sp modelId="{90E34AAF-9713-4D92-8AAB-CE636562FB6B}">
      <dsp:nvSpPr>
        <dsp:cNvPr id="0" name=""/>
        <dsp:cNvSpPr/>
      </dsp:nvSpPr>
      <dsp:spPr>
        <a:xfrm rot="5400000">
          <a:off x="3487554" y="-35624"/>
          <a:ext cx="531806" cy="6361485"/>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Sort entity attributes as key attributes, multi-valued attributes, composite attributes, derived attributes, and so on.</a:t>
          </a:r>
          <a:endParaRPr lang="en-US" sz="1600" kern="1200" dirty="0">
            <a:latin typeface="Calibri" pitchFamily="34" charset="0"/>
            <a:cs typeface="Calibri" pitchFamily="34" charset="0"/>
          </a:endParaRPr>
        </a:p>
      </dsp:txBody>
      <dsp:txXfrm rot="-5400000">
        <a:off x="572715" y="2905176"/>
        <a:ext cx="6335524" cy="479884"/>
      </dsp:txXfrm>
    </dsp:sp>
    <dsp:sp modelId="{A9499C09-621A-42AF-9A5E-B66494875DD5}">
      <dsp:nvSpPr>
        <dsp:cNvPr id="0" name=""/>
        <dsp:cNvSpPr/>
      </dsp:nvSpPr>
      <dsp:spPr>
        <a:xfrm rot="5400000">
          <a:off x="-122724" y="3720937"/>
          <a:ext cx="818164" cy="572714"/>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6</a:t>
          </a:r>
          <a:endParaRPr lang="en-US" sz="1700" kern="1200" dirty="0"/>
        </a:p>
      </dsp:txBody>
      <dsp:txXfrm rot="-5400000">
        <a:off x="1" y="3884569"/>
        <a:ext cx="572714" cy="245450"/>
      </dsp:txXfrm>
    </dsp:sp>
    <dsp:sp modelId="{93E98D4E-E720-4B1D-87F2-2D6C9CE8AA76}">
      <dsp:nvSpPr>
        <dsp:cNvPr id="0" name=""/>
        <dsp:cNvSpPr/>
      </dsp:nvSpPr>
      <dsp:spPr>
        <a:xfrm rot="5400000">
          <a:off x="3487554" y="683374"/>
          <a:ext cx="531806" cy="6361485"/>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Identify the relations between the different entities.</a:t>
          </a:r>
          <a:endParaRPr lang="en-US" sz="1600" kern="1200" dirty="0">
            <a:latin typeface="Calibri" pitchFamily="34" charset="0"/>
            <a:cs typeface="Calibri" pitchFamily="34" charset="0"/>
          </a:endParaRPr>
        </a:p>
      </dsp:txBody>
      <dsp:txXfrm rot="-5400000">
        <a:off x="572715" y="3624175"/>
        <a:ext cx="6335524" cy="479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529930" y="-2995067"/>
          <a:ext cx="623887"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 bank is a collection of accounts used by customers to save money.</a:t>
          </a:r>
          <a:endParaRPr lang="en-US" sz="1400" kern="1200" dirty="0">
            <a:latin typeface="Calibri" pitchFamily="34" charset="0"/>
            <a:cs typeface="Calibri" pitchFamily="34" charset="0"/>
          </a:endParaRPr>
        </a:p>
      </dsp:txBody>
      <dsp:txXfrm rot="-5400000">
        <a:off x="1455537" y="109782"/>
        <a:ext cx="6742217" cy="562975"/>
      </dsp:txXfrm>
    </dsp:sp>
    <dsp:sp modelId="{51B31CAA-C45A-4E53-9F07-3D8308984796}">
      <dsp:nvSpPr>
        <dsp:cNvPr id="0" name=""/>
        <dsp:cNvSpPr/>
      </dsp:nvSpPr>
      <dsp:spPr>
        <a:xfrm>
          <a:off x="14" y="1339"/>
          <a:ext cx="1455522" cy="77985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1: Gather data</a:t>
          </a:r>
          <a:endParaRPr lang="en-US" sz="1400" b="1" kern="1200" dirty="0">
            <a:latin typeface="Calibri" pitchFamily="34" charset="0"/>
            <a:cs typeface="Calibri" pitchFamily="34" charset="0"/>
          </a:endParaRPr>
        </a:p>
      </dsp:txBody>
      <dsp:txXfrm>
        <a:off x="38084" y="39409"/>
        <a:ext cx="1379382" cy="703719"/>
      </dsp:txXfrm>
    </dsp:sp>
    <dsp:sp modelId="{63A1AEEA-A1AF-4A34-88D1-312C252C46C7}">
      <dsp:nvSpPr>
        <dsp:cNvPr id="0" name=""/>
        <dsp:cNvSpPr/>
      </dsp:nvSpPr>
      <dsp:spPr>
        <a:xfrm rot="5400000">
          <a:off x="4529930" y="-2176215"/>
          <a:ext cx="623887" cy="6772673"/>
        </a:xfrm>
        <a:prstGeom prst="round2SameRect">
          <a:avLst/>
        </a:prstGeom>
        <a:solidFill>
          <a:schemeClr val="accent4">
            <a:tint val="40000"/>
            <a:alpha val="90000"/>
            <a:hueOff val="-789142"/>
            <a:satOff val="4431"/>
            <a:lumOff val="282"/>
            <a:alphaOff val="0"/>
          </a:schemeClr>
        </a:solidFill>
        <a:ln w="25400" cap="flat" cmpd="sng" algn="ctr">
          <a:solidFill>
            <a:schemeClr val="accent4">
              <a:tint val="40000"/>
              <a:alpha val="90000"/>
              <a:hueOff val="-789142"/>
              <a:satOff val="4431"/>
              <a:lumOff val="2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Customer</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Account</a:t>
          </a:r>
        </a:p>
      </dsp:txBody>
      <dsp:txXfrm rot="-5400000">
        <a:off x="1455537" y="928634"/>
        <a:ext cx="6742217" cy="562975"/>
      </dsp:txXfrm>
    </dsp:sp>
    <dsp:sp modelId="{E71AAEC2-1F52-4FF3-B444-CE661BFB3F1D}">
      <dsp:nvSpPr>
        <dsp:cNvPr id="0" name=""/>
        <dsp:cNvSpPr/>
      </dsp:nvSpPr>
      <dsp:spPr>
        <a:xfrm>
          <a:off x="14" y="820191"/>
          <a:ext cx="1455522" cy="779859"/>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2: Identify entities</a:t>
          </a:r>
          <a:endParaRPr lang="en-US" sz="1400" b="1" kern="1200" dirty="0">
            <a:latin typeface="Calibri" pitchFamily="34" charset="0"/>
            <a:cs typeface="Calibri" pitchFamily="34" charset="0"/>
          </a:endParaRPr>
        </a:p>
      </dsp:txBody>
      <dsp:txXfrm>
        <a:off x="38084" y="858261"/>
        <a:ext cx="1379382" cy="703719"/>
      </dsp:txXfrm>
    </dsp:sp>
    <dsp:sp modelId="{B8DA601C-F577-40DB-9704-A0F2BC05290E}">
      <dsp:nvSpPr>
        <dsp:cNvPr id="0" name=""/>
        <dsp:cNvSpPr/>
      </dsp:nvSpPr>
      <dsp:spPr>
        <a:xfrm rot="5400000">
          <a:off x="4529930" y="-1357363"/>
          <a:ext cx="623887" cy="6772673"/>
        </a:xfrm>
        <a:prstGeom prst="round2SameRect">
          <a:avLst/>
        </a:prstGeom>
        <a:solidFill>
          <a:schemeClr val="accent4">
            <a:tint val="40000"/>
            <a:alpha val="90000"/>
            <a:hueOff val="-1578284"/>
            <a:satOff val="8863"/>
            <a:lumOff val="563"/>
            <a:alphaOff val="0"/>
          </a:schemeClr>
        </a:solidFill>
        <a:ln w="25400" cap="flat" cmpd="sng" algn="ctr">
          <a:solidFill>
            <a:schemeClr val="accent4">
              <a:tint val="40000"/>
              <a:alpha val="90000"/>
              <a:hueOff val="-1578284"/>
              <a:satOff val="8863"/>
              <a:lumOff val="5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Customer: </a:t>
          </a:r>
          <a:r>
            <a:rPr lang="en-US" sz="1400" kern="1200" dirty="0" err="1" smtClean="0">
              <a:latin typeface="Calibri" pitchFamily="34" charset="0"/>
              <a:cs typeface="Calibri" pitchFamily="34" charset="0"/>
            </a:rPr>
            <a:t>customer_name</a:t>
          </a:r>
          <a:r>
            <a:rPr lang="en-US" sz="1400" kern="1200" dirty="0" smtClean="0">
              <a:latin typeface="Calibri" pitchFamily="34" charset="0"/>
              <a:cs typeface="Calibri" pitchFamily="34" charset="0"/>
            </a:rPr>
            <a:t>, </a:t>
          </a:r>
          <a:r>
            <a:rPr lang="en-US" sz="1400" kern="1200" dirty="0" err="1" smtClean="0">
              <a:latin typeface="Calibri" pitchFamily="34" charset="0"/>
              <a:cs typeface="Calibri" pitchFamily="34" charset="0"/>
            </a:rPr>
            <a:t>customer_address</a:t>
          </a:r>
          <a:r>
            <a:rPr lang="en-US" sz="1400" kern="1200" dirty="0" smtClean="0">
              <a:latin typeface="Calibri" pitchFamily="34" charset="0"/>
              <a:cs typeface="Calibri" pitchFamily="34" charset="0"/>
            </a:rPr>
            <a:t>, </a:t>
          </a:r>
          <a:r>
            <a:rPr lang="en-US" sz="1400" kern="1200" dirty="0" err="1" smtClean="0">
              <a:latin typeface="Calibri" pitchFamily="34" charset="0"/>
              <a:cs typeface="Calibri" pitchFamily="34" charset="0"/>
            </a:rPr>
            <a:t>customer_contact</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Account: account_number, account_owner, balance_amount</a:t>
          </a:r>
        </a:p>
      </dsp:txBody>
      <dsp:txXfrm rot="-5400000">
        <a:off x="1455537" y="1747486"/>
        <a:ext cx="6742217" cy="562975"/>
      </dsp:txXfrm>
    </dsp:sp>
    <dsp:sp modelId="{7D17A0AD-1416-4AC5-BF5A-DCA4A5EBEDDA}">
      <dsp:nvSpPr>
        <dsp:cNvPr id="0" name=""/>
        <dsp:cNvSpPr/>
      </dsp:nvSpPr>
      <dsp:spPr>
        <a:xfrm>
          <a:off x="0" y="1646616"/>
          <a:ext cx="1455522" cy="779859"/>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3: Identify the attributes</a:t>
          </a:r>
          <a:endParaRPr lang="en-US" sz="1400" b="1" kern="1200" dirty="0">
            <a:latin typeface="Calibri" pitchFamily="34" charset="0"/>
            <a:cs typeface="Calibri" pitchFamily="34" charset="0"/>
          </a:endParaRPr>
        </a:p>
      </dsp:txBody>
      <dsp:txXfrm>
        <a:off x="38070" y="1684686"/>
        <a:ext cx="1379382" cy="703719"/>
      </dsp:txXfrm>
    </dsp:sp>
    <dsp:sp modelId="{4ADC6982-56F7-4F86-BEFF-E9C83B50AEB4}">
      <dsp:nvSpPr>
        <dsp:cNvPr id="0" name=""/>
        <dsp:cNvSpPr/>
      </dsp:nvSpPr>
      <dsp:spPr>
        <a:xfrm rot="5400000">
          <a:off x="4514132" y="-555375"/>
          <a:ext cx="623887" cy="6806403"/>
        </a:xfrm>
        <a:prstGeom prst="round2SameRect">
          <a:avLst/>
        </a:prstGeom>
        <a:solidFill>
          <a:schemeClr val="accent4">
            <a:tint val="40000"/>
            <a:alpha val="90000"/>
            <a:hueOff val="-2367426"/>
            <a:satOff val="13294"/>
            <a:lumOff val="845"/>
            <a:alphaOff val="0"/>
          </a:schemeClr>
        </a:solidFill>
        <a:ln w="25400" cap="flat" cmpd="sng" algn="ctr">
          <a:solidFill>
            <a:schemeClr val="accent4">
              <a:tint val="40000"/>
              <a:alpha val="90000"/>
              <a:hueOff val="-2367426"/>
              <a:satOff val="13294"/>
              <a:lumOff val="8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Customer entity set: weak entity set</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Account entity set: strong entity set</a:t>
          </a:r>
        </a:p>
      </dsp:txBody>
      <dsp:txXfrm rot="-5400000">
        <a:off x="1422874" y="2566339"/>
        <a:ext cx="6775947" cy="562975"/>
      </dsp:txXfrm>
    </dsp:sp>
    <dsp:sp modelId="{7641A8C1-98C2-4A7D-8333-B65BCEA6926B}">
      <dsp:nvSpPr>
        <dsp:cNvPr id="0" name=""/>
        <dsp:cNvSpPr/>
      </dsp:nvSpPr>
      <dsp:spPr>
        <a:xfrm>
          <a:off x="14" y="2457896"/>
          <a:ext cx="1422859" cy="779859"/>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4: Sort entity sets</a:t>
          </a:r>
          <a:endParaRPr lang="en-US" sz="1400" b="1" kern="1200" dirty="0">
            <a:latin typeface="Calibri" pitchFamily="34" charset="0"/>
            <a:cs typeface="Calibri" pitchFamily="34" charset="0"/>
          </a:endParaRPr>
        </a:p>
      </dsp:txBody>
      <dsp:txXfrm>
        <a:off x="38084" y="2495966"/>
        <a:ext cx="1346719" cy="703719"/>
      </dsp:txXfrm>
    </dsp:sp>
    <dsp:sp modelId="{1007281C-E506-42FB-8B88-3C6ED7D562BD}">
      <dsp:nvSpPr>
        <dsp:cNvPr id="0" name=""/>
        <dsp:cNvSpPr/>
      </dsp:nvSpPr>
      <dsp:spPr>
        <a:xfrm rot="5400000">
          <a:off x="4522016" y="271369"/>
          <a:ext cx="623887" cy="6790618"/>
        </a:xfrm>
        <a:prstGeom prst="round2SameRect">
          <a:avLst/>
        </a:prstGeom>
        <a:solidFill>
          <a:schemeClr val="accent4">
            <a:tint val="40000"/>
            <a:alpha val="90000"/>
            <a:hueOff val="-3156568"/>
            <a:satOff val="17726"/>
            <a:lumOff val="1126"/>
            <a:alphaOff val="0"/>
          </a:schemeClr>
        </a:solidFill>
        <a:ln w="25400" cap="flat" cmpd="sng" algn="ctr">
          <a:solidFill>
            <a:schemeClr val="accent4">
              <a:tint val="40000"/>
              <a:alpha val="90000"/>
              <a:hueOff val="-3156568"/>
              <a:satOff val="17726"/>
              <a:lumOff val="11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Customer entity set: </a:t>
          </a:r>
          <a:r>
            <a:rPr lang="en-US" sz="1400" kern="1200" dirty="0" err="1" smtClean="0">
              <a:latin typeface="Calibri" pitchFamily="34" charset="0"/>
              <a:cs typeface="Calibri" pitchFamily="34" charset="0"/>
            </a:rPr>
            <a:t>customer_address</a:t>
          </a:r>
          <a:r>
            <a:rPr lang="en-US" sz="1400" kern="1200" dirty="0" smtClean="0">
              <a:latin typeface="Calibri" pitchFamily="34" charset="0"/>
              <a:cs typeface="Calibri" pitchFamily="34" charset="0"/>
            </a:rPr>
            <a:t> - composite, </a:t>
          </a:r>
          <a:br>
            <a:rPr lang="en-US" sz="1400" kern="1200" dirty="0" smtClean="0">
              <a:latin typeface="Calibri" pitchFamily="34" charset="0"/>
              <a:cs typeface="Calibri" pitchFamily="34" charset="0"/>
            </a:rPr>
          </a:br>
          <a:r>
            <a:rPr lang="en-US" sz="1400" kern="1200" dirty="0" err="1" smtClean="0">
              <a:latin typeface="Calibri" pitchFamily="34" charset="0"/>
              <a:cs typeface="Calibri" pitchFamily="34" charset="0"/>
            </a:rPr>
            <a:t>customer_contact</a:t>
          </a:r>
          <a:r>
            <a:rPr lang="en-US" sz="1400" kern="1200" dirty="0" smtClean="0">
              <a:latin typeface="Calibri" pitchFamily="34" charset="0"/>
              <a:cs typeface="Calibri" pitchFamily="34" charset="0"/>
            </a:rPr>
            <a:t> - multi-valued</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Account entity set: </a:t>
          </a:r>
          <a:r>
            <a:rPr lang="en-US" sz="1400" kern="1200" dirty="0" err="1" smtClean="0">
              <a:latin typeface="Calibri" pitchFamily="34" charset="0"/>
              <a:cs typeface="Calibri" pitchFamily="34" charset="0"/>
            </a:rPr>
            <a:t>account_number</a:t>
          </a:r>
          <a:r>
            <a:rPr lang="en-US" sz="1400" kern="1200" dirty="0" smtClean="0">
              <a:latin typeface="Calibri" pitchFamily="34" charset="0"/>
              <a:cs typeface="Calibri" pitchFamily="34" charset="0"/>
            </a:rPr>
            <a:t> → primary key, account_owner – multi-valued</a:t>
          </a:r>
        </a:p>
      </dsp:txBody>
      <dsp:txXfrm rot="-5400000">
        <a:off x="1438651" y="3385190"/>
        <a:ext cx="6760162" cy="562975"/>
      </dsp:txXfrm>
    </dsp:sp>
    <dsp:sp modelId="{4A3138B8-5E2B-4526-A8EB-F58514B27FE4}">
      <dsp:nvSpPr>
        <dsp:cNvPr id="0" name=""/>
        <dsp:cNvSpPr/>
      </dsp:nvSpPr>
      <dsp:spPr>
        <a:xfrm>
          <a:off x="14" y="3276748"/>
          <a:ext cx="1438636" cy="779859"/>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5: Sort attributes</a:t>
          </a:r>
          <a:endParaRPr lang="en-US" sz="1400" b="1" kern="1200" dirty="0">
            <a:latin typeface="Calibri" pitchFamily="34" charset="0"/>
            <a:cs typeface="Calibri" pitchFamily="34" charset="0"/>
          </a:endParaRPr>
        </a:p>
      </dsp:txBody>
      <dsp:txXfrm>
        <a:off x="38084" y="3314818"/>
        <a:ext cx="1362496" cy="703719"/>
      </dsp:txXfrm>
    </dsp:sp>
    <dsp:sp modelId="{72DFA1BD-56BB-47E0-A7A8-5D2409FF3A38}">
      <dsp:nvSpPr>
        <dsp:cNvPr id="0" name=""/>
        <dsp:cNvSpPr/>
      </dsp:nvSpPr>
      <dsp:spPr>
        <a:xfrm rot="5400000">
          <a:off x="4522174" y="1090063"/>
          <a:ext cx="623887" cy="6790934"/>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A customer 'saves in' an account. The relation is 'saves in'.</a:t>
          </a:r>
          <a:endParaRPr lang="en-US" sz="1400" kern="1200" dirty="0">
            <a:latin typeface="Calibri" pitchFamily="34" charset="0"/>
            <a:cs typeface="Calibri" pitchFamily="34" charset="0"/>
          </a:endParaRPr>
        </a:p>
      </dsp:txBody>
      <dsp:txXfrm rot="-5400000">
        <a:off x="1438651" y="4204042"/>
        <a:ext cx="6760478" cy="562975"/>
      </dsp:txXfrm>
    </dsp:sp>
    <dsp:sp modelId="{E4A51865-84A2-44B9-AFC3-536BE5B8E08F}">
      <dsp:nvSpPr>
        <dsp:cNvPr id="0" name=""/>
        <dsp:cNvSpPr/>
      </dsp:nvSpPr>
      <dsp:spPr>
        <a:xfrm>
          <a:off x="14" y="4095601"/>
          <a:ext cx="1438636" cy="77985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6: Identify relations</a:t>
          </a:r>
          <a:endParaRPr lang="en-US" sz="1400" b="1" kern="1200" dirty="0">
            <a:latin typeface="Calibri" pitchFamily="34" charset="0"/>
            <a:cs typeface="Calibri" pitchFamily="34" charset="0"/>
          </a:endParaRPr>
        </a:p>
      </dsp:txBody>
      <dsp:txXfrm>
        <a:off x="38084" y="4133671"/>
        <a:ext cx="1362496" cy="7037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12DC-71E7-465F-AD92-784BE24331FA}">
      <dsp:nvSpPr>
        <dsp:cNvPr id="0" name=""/>
        <dsp:cNvSpPr/>
      </dsp:nvSpPr>
      <dsp:spPr>
        <a:xfrm rot="5400000">
          <a:off x="4537761" y="-3005336"/>
          <a:ext cx="609600" cy="6772673"/>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The E-R diagram is shown in the following figure:</a:t>
          </a:r>
          <a:endParaRPr lang="en-US" sz="1400" kern="1200" dirty="0">
            <a:latin typeface="Calibri" pitchFamily="34" charset="0"/>
            <a:cs typeface="Calibri" pitchFamily="34" charset="0"/>
          </a:endParaRPr>
        </a:p>
      </dsp:txBody>
      <dsp:txXfrm rot="-5400000">
        <a:off x="1456225" y="105958"/>
        <a:ext cx="6742915" cy="550084"/>
      </dsp:txXfrm>
    </dsp:sp>
    <dsp:sp modelId="{51B31CAA-C45A-4E53-9F07-3D8308984796}">
      <dsp:nvSpPr>
        <dsp:cNvPr id="0" name=""/>
        <dsp:cNvSpPr/>
      </dsp:nvSpPr>
      <dsp:spPr>
        <a:xfrm>
          <a:off x="701" y="0"/>
          <a:ext cx="1455522" cy="762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Step 7: Draw diagram using symbols</a:t>
          </a:r>
          <a:endParaRPr lang="en-US" sz="1400" b="1" kern="1200" dirty="0">
            <a:latin typeface="Calibri" pitchFamily="34" charset="0"/>
            <a:cs typeface="Calibri" pitchFamily="34" charset="0"/>
          </a:endParaRPr>
        </a:p>
      </dsp:txBody>
      <dsp:txXfrm>
        <a:off x="37899" y="37198"/>
        <a:ext cx="1381126" cy="6876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F0F8-9757-43DF-99A6-8113A9818C36}">
      <dsp:nvSpPr>
        <dsp:cNvPr id="0" name=""/>
        <dsp:cNvSpPr/>
      </dsp:nvSpPr>
      <dsp:spPr>
        <a:xfrm rot="5400000">
          <a:off x="-120611" y="122504"/>
          <a:ext cx="804076" cy="562853"/>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1</a:t>
          </a:r>
          <a:endParaRPr lang="en-US" sz="1800" kern="1200" dirty="0">
            <a:latin typeface="Calibri" pitchFamily="34" charset="0"/>
            <a:cs typeface="Calibri" pitchFamily="34" charset="0"/>
          </a:endParaRPr>
        </a:p>
      </dsp:txBody>
      <dsp:txXfrm rot="-5400000">
        <a:off x="1" y="283320"/>
        <a:ext cx="562853" cy="241223"/>
      </dsp:txXfrm>
    </dsp:sp>
    <dsp:sp modelId="{113BA198-FA42-4D57-B5F3-3F5243D5E969}">
      <dsp:nvSpPr>
        <dsp:cNvPr id="0" name=""/>
        <dsp:cNvSpPr/>
      </dsp:nvSpPr>
      <dsp:spPr>
        <a:xfrm rot="5400000">
          <a:off x="3487064" y="-2922318"/>
          <a:ext cx="522924" cy="6371346"/>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Create separate tables for each group of related data.</a:t>
          </a:r>
          <a:endParaRPr lang="en-US" sz="1600" kern="1200" dirty="0">
            <a:latin typeface="Calibri" pitchFamily="34" charset="0"/>
            <a:cs typeface="Calibri" pitchFamily="34" charset="0"/>
          </a:endParaRPr>
        </a:p>
      </dsp:txBody>
      <dsp:txXfrm rot="-5400000">
        <a:off x="562854" y="27419"/>
        <a:ext cx="6345819" cy="471870"/>
      </dsp:txXfrm>
    </dsp:sp>
    <dsp:sp modelId="{207B2A49-707A-4A1F-A488-334A7C2133F4}">
      <dsp:nvSpPr>
        <dsp:cNvPr id="0" name=""/>
        <dsp:cNvSpPr/>
      </dsp:nvSpPr>
      <dsp:spPr>
        <a:xfrm rot="5400000">
          <a:off x="-120611" y="709173"/>
          <a:ext cx="804076" cy="562853"/>
        </a:xfrm>
        <a:prstGeom prst="chevron">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2</a:t>
          </a:r>
          <a:endParaRPr lang="en-US" sz="1800" kern="1200" dirty="0">
            <a:latin typeface="Calibri" pitchFamily="34" charset="0"/>
            <a:cs typeface="Calibri" pitchFamily="34" charset="0"/>
          </a:endParaRPr>
        </a:p>
      </dsp:txBody>
      <dsp:txXfrm rot="-5400000">
        <a:off x="1" y="869989"/>
        <a:ext cx="562853" cy="241223"/>
      </dsp:txXfrm>
    </dsp:sp>
    <dsp:sp modelId="{2944EF50-6616-442F-8BB7-231A6C496B5E}">
      <dsp:nvSpPr>
        <dsp:cNvPr id="0" name=""/>
        <dsp:cNvSpPr/>
      </dsp:nvSpPr>
      <dsp:spPr>
        <a:xfrm rot="5400000">
          <a:off x="3487201" y="-2335786"/>
          <a:ext cx="522649" cy="6371346"/>
        </a:xfrm>
        <a:prstGeom prst="round2Same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The table columns must have atomic values.</a:t>
          </a:r>
          <a:endParaRPr lang="en-US" sz="1600" kern="1200" dirty="0">
            <a:latin typeface="Calibri" pitchFamily="34" charset="0"/>
            <a:cs typeface="Calibri" pitchFamily="34" charset="0"/>
          </a:endParaRPr>
        </a:p>
      </dsp:txBody>
      <dsp:txXfrm rot="-5400000">
        <a:off x="562853" y="614076"/>
        <a:ext cx="6345832" cy="471621"/>
      </dsp:txXfrm>
    </dsp:sp>
    <dsp:sp modelId="{F0CB3FBB-F207-4562-B11B-897E38FEC919}">
      <dsp:nvSpPr>
        <dsp:cNvPr id="0" name=""/>
        <dsp:cNvSpPr/>
      </dsp:nvSpPr>
      <dsp:spPr>
        <a:xfrm rot="5400000">
          <a:off x="-120611" y="1295842"/>
          <a:ext cx="804076" cy="562853"/>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3</a:t>
          </a:r>
          <a:endParaRPr lang="en-US" sz="1800" kern="1200" dirty="0">
            <a:latin typeface="Calibri" pitchFamily="34" charset="0"/>
            <a:cs typeface="Calibri" pitchFamily="34" charset="0"/>
          </a:endParaRPr>
        </a:p>
      </dsp:txBody>
      <dsp:txXfrm rot="-5400000">
        <a:off x="1" y="1456658"/>
        <a:ext cx="562853" cy="241223"/>
      </dsp:txXfrm>
    </dsp:sp>
    <dsp:sp modelId="{31561BA6-0EA0-4656-9593-80D1BF308F1A}">
      <dsp:nvSpPr>
        <dsp:cNvPr id="0" name=""/>
        <dsp:cNvSpPr/>
      </dsp:nvSpPr>
      <dsp:spPr>
        <a:xfrm rot="5400000">
          <a:off x="3487201" y="-1749117"/>
          <a:ext cx="522649" cy="6371346"/>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All the key attributes must be identified.</a:t>
          </a:r>
          <a:endParaRPr lang="en-US" sz="1600" kern="1200" dirty="0">
            <a:latin typeface="Calibri" pitchFamily="34" charset="0"/>
            <a:cs typeface="Calibri" pitchFamily="34" charset="0"/>
          </a:endParaRPr>
        </a:p>
      </dsp:txBody>
      <dsp:txXfrm rot="-5400000">
        <a:off x="562853" y="1200745"/>
        <a:ext cx="6345832" cy="4716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69999"/>
          <a:ext cx="7239000" cy="3780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79200" y="65860"/>
          <a:ext cx="6528455"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They meet the requirements of the first normal form.</a:t>
          </a:r>
          <a:endParaRPr lang="en-US" sz="1600" b="1" kern="1200" dirty="0">
            <a:latin typeface="Calibri" pitchFamily="34" charset="0"/>
            <a:cs typeface="Calibri" pitchFamily="34" charset="0"/>
          </a:endParaRPr>
        </a:p>
      </dsp:txBody>
      <dsp:txXfrm>
        <a:off x="400816" y="87476"/>
        <a:ext cx="6485223" cy="399568"/>
      </dsp:txXfrm>
    </dsp:sp>
    <dsp:sp modelId="{C6EBB0DE-782D-4729-AC1B-AFD6DD05183B}">
      <dsp:nvSpPr>
        <dsp:cNvPr id="0" name=""/>
        <dsp:cNvSpPr/>
      </dsp:nvSpPr>
      <dsp:spPr>
        <a:xfrm>
          <a:off x="0" y="950400"/>
          <a:ext cx="7239000" cy="3780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1950" y="728999"/>
          <a:ext cx="6618501"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There are no partial dependencies in the tables.</a:t>
          </a:r>
          <a:endParaRPr lang="en-US" sz="1600" b="1" kern="1200" dirty="0">
            <a:latin typeface="Calibri" pitchFamily="34" charset="0"/>
            <a:cs typeface="Calibri" pitchFamily="34" charset="0"/>
          </a:endParaRPr>
        </a:p>
      </dsp:txBody>
      <dsp:txXfrm>
        <a:off x="383566" y="750615"/>
        <a:ext cx="6575269" cy="399568"/>
      </dsp:txXfrm>
    </dsp:sp>
    <dsp:sp modelId="{651F067F-7FD3-49A0-930F-C390710D14CC}">
      <dsp:nvSpPr>
        <dsp:cNvPr id="0" name=""/>
        <dsp:cNvSpPr/>
      </dsp:nvSpPr>
      <dsp:spPr>
        <a:xfrm>
          <a:off x="0" y="1630800"/>
          <a:ext cx="7239000" cy="3780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61950" y="1409400"/>
          <a:ext cx="6618501"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tables are related through foreign keys.</a:t>
          </a:r>
          <a:endParaRPr lang="en-US" sz="1600" b="1" kern="1200" dirty="0">
            <a:latin typeface="Calibri" pitchFamily="34" charset="0"/>
            <a:cs typeface="Calibri" pitchFamily="34" charset="0"/>
          </a:endParaRPr>
        </a:p>
      </dsp:txBody>
      <dsp:txXfrm>
        <a:off x="383566" y="1431016"/>
        <a:ext cx="6575269" cy="3995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87700"/>
          <a:ext cx="7239000" cy="428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78830" y="56341"/>
          <a:ext cx="6522080"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The tables should meet the requirements of the second normal form</a:t>
          </a:r>
          <a:endParaRPr lang="en-US" sz="1600" b="1" kern="1200" dirty="0">
            <a:latin typeface="Calibri" pitchFamily="34" charset="0"/>
            <a:cs typeface="Calibri" pitchFamily="34" charset="0"/>
          </a:endParaRPr>
        </a:p>
      </dsp:txBody>
      <dsp:txXfrm>
        <a:off x="403328" y="80839"/>
        <a:ext cx="6473084" cy="452844"/>
      </dsp:txXfrm>
    </dsp:sp>
    <dsp:sp modelId="{C6EBB0DE-782D-4729-AC1B-AFD6DD05183B}">
      <dsp:nvSpPr>
        <dsp:cNvPr id="0" name=""/>
        <dsp:cNvSpPr/>
      </dsp:nvSpPr>
      <dsp:spPr>
        <a:xfrm>
          <a:off x="0" y="1058820"/>
          <a:ext cx="7239000" cy="4284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1596" y="807900"/>
          <a:ext cx="6612038" cy="5018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532" tIns="0" rIns="191532"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tables should not have transitive dependencies in them</a:t>
          </a:r>
          <a:endParaRPr lang="en-US" sz="1600" b="1" kern="1200" dirty="0">
            <a:latin typeface="Calibri" pitchFamily="34" charset="0"/>
            <a:cs typeface="Calibri" pitchFamily="34" charset="0"/>
          </a:endParaRPr>
        </a:p>
      </dsp:txBody>
      <dsp:txXfrm>
        <a:off x="386094" y="832398"/>
        <a:ext cx="6563042"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277500"/>
          <a:ext cx="7772400" cy="403200"/>
        </a:xfrm>
        <a:prstGeom prst="rect">
          <a:avLst/>
        </a:prstGeom>
        <a:solidFill>
          <a:schemeClr val="lt1">
            <a:hueOff val="0"/>
            <a:satOff val="0"/>
            <a:lumOff val="0"/>
            <a:alpha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6744" y="59751"/>
          <a:ext cx="7002654" cy="4723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Complex join queries may have to be written often to combine the data in multiple tables.</a:t>
          </a:r>
          <a:endParaRPr lang="en-US" sz="1600" b="1" kern="1200" dirty="0">
            <a:latin typeface="Calibri" pitchFamily="34" charset="0"/>
            <a:cs typeface="Calibri" pitchFamily="34" charset="0"/>
          </a:endParaRPr>
        </a:p>
      </dsp:txBody>
      <dsp:txXfrm>
        <a:off x="429801" y="82808"/>
        <a:ext cx="6956540" cy="426206"/>
      </dsp:txXfrm>
    </dsp:sp>
    <dsp:sp modelId="{C6EBB0DE-782D-4729-AC1B-AFD6DD05183B}">
      <dsp:nvSpPr>
        <dsp:cNvPr id="0" name=""/>
        <dsp:cNvSpPr/>
      </dsp:nvSpPr>
      <dsp:spPr>
        <a:xfrm>
          <a:off x="0" y="1003260"/>
          <a:ext cx="7772400" cy="4032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8240" y="767100"/>
          <a:ext cx="7099241"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Joins may practically involve more than three tables depending on the need for information.</a:t>
          </a:r>
          <a:endParaRPr lang="en-US" sz="1600" b="1" kern="1200" dirty="0">
            <a:latin typeface="Calibri" pitchFamily="34" charset="0"/>
            <a:cs typeface="Calibri" pitchFamily="34" charset="0"/>
          </a:endParaRPr>
        </a:p>
      </dsp:txBody>
      <dsp:txXfrm>
        <a:off x="411297" y="790157"/>
        <a:ext cx="7053127"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9/16/2019</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9/16/2019</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Thuoc</a:t>
            </a:r>
            <a:r>
              <a:rPr lang="en-US" dirty="0" smtClean="0"/>
              <a:t> </a:t>
            </a:r>
            <a:r>
              <a:rPr lang="en-US" dirty="0" err="1" smtClean="0"/>
              <a:t>tinh</a:t>
            </a:r>
            <a:r>
              <a:rPr lang="en-US" dirty="0" smtClean="0"/>
              <a:t> </a:t>
            </a:r>
            <a:r>
              <a:rPr lang="en-US" dirty="0" err="1" smtClean="0"/>
              <a:t>phat</a:t>
            </a:r>
            <a:r>
              <a:rPr lang="en-US" dirty="0" smtClean="0"/>
              <a:t> </a:t>
            </a:r>
            <a:r>
              <a:rPr lang="en-US" dirty="0" err="1" smtClean="0"/>
              <a:t>sinh</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20</a:t>
            </a:fld>
            <a:endParaRPr lang="en-US" dirty="0"/>
          </a:p>
        </p:txBody>
      </p:sp>
    </p:spTree>
    <p:extLst>
      <p:ext uri="{BB962C8B-B14F-4D97-AF65-F5344CB8AC3E}">
        <p14:creationId xmlns:p14="http://schemas.microsoft.com/office/powerpoint/2010/main" val="14892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Anomaly: </a:t>
            </a:r>
            <a:r>
              <a:rPr lang="en-US" dirty="0" err="1" smtClean="0"/>
              <a:t>dị</a:t>
            </a:r>
            <a:r>
              <a:rPr lang="en-US" dirty="0" smtClean="0"/>
              <a:t> </a:t>
            </a:r>
            <a:r>
              <a:rPr lang="en-US" dirty="0" err="1" smtClean="0"/>
              <a:t>th</a:t>
            </a:r>
            <a:r>
              <a:rPr lang="vi-VN" dirty="0" smtClean="0"/>
              <a:t>ưởng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25</a:t>
            </a:fld>
            <a:endParaRPr lang="en-US" dirty="0"/>
          </a:p>
        </p:txBody>
      </p:sp>
    </p:spTree>
    <p:extLst>
      <p:ext uri="{BB962C8B-B14F-4D97-AF65-F5344CB8AC3E}">
        <p14:creationId xmlns:p14="http://schemas.microsoft.com/office/powerpoint/2010/main" val="83426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2</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1905000" y="3810000"/>
            <a:ext cx="5334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E-R Model and Normalization</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 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Model and Normalization/ Session 2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Model and Normalization/ Session 2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Model and Normalization/ Session 2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Model and Normalization/ Session 2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E-R Model and Normalization/ Session 2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Model and Normalization/ Session 2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Model and Normalization/ Session 2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E-R Model and Normalization/ Session 2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E-R Model and Normalization/ Session 2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E-R Model and Normalization/ Session 2 </a:t>
            </a:r>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E-R Model and Normalization/ Session 2 </a:t>
            </a:r>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E-R Model and Normalization/ Session 2 </a:t>
            </a:r>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E-R Model and Normalization/ Session 2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E-R Model and Normalization/ Session 2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5-11</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Relationships can also be classified as per mapping cardinalities as follows:</a:t>
            </a:r>
          </a:p>
        </p:txBody>
      </p:sp>
      <p:grpSp>
        <p:nvGrpSpPr>
          <p:cNvPr id="6" name="Group 5"/>
          <p:cNvGrpSpPr/>
          <p:nvPr/>
        </p:nvGrpSpPr>
        <p:grpSpPr>
          <a:xfrm>
            <a:off x="381000" y="1371600"/>
            <a:ext cx="1905000" cy="692727"/>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9" name="Rounded Rectangle 4"/>
          <p:cNvSpPr/>
          <p:nvPr/>
        </p:nvSpPr>
        <p:spPr>
          <a:xfrm>
            <a:off x="457201" y="1377236"/>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One-to-One</a:t>
            </a:r>
            <a:endParaRPr lang="en-US" sz="1800" b="1" kern="1200" dirty="0">
              <a:latin typeface="Calibri" pitchFamily="34" charset="0"/>
              <a:cs typeface="Calibri" pitchFamily="34" charset="0"/>
            </a:endParaRPr>
          </a:p>
        </p:txBody>
      </p:sp>
      <p:sp>
        <p:nvSpPr>
          <p:cNvPr id="10" name="TextBox 9"/>
          <p:cNvSpPr txBox="1"/>
          <p:nvPr/>
        </p:nvSpPr>
        <p:spPr>
          <a:xfrm>
            <a:off x="381000" y="22098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kind of mapping exists when an entity of one entity set can be associated with only one entity of another set.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every vehicle has a unique registration.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 two vehicles can have the same registration details.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 is one-to-one, that is, one vehicle-one registration.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mapping cardinality can be seen in the following figure:</a:t>
            </a:r>
          </a:p>
        </p:txBody>
      </p:sp>
      <p:pic>
        <p:nvPicPr>
          <p:cNvPr id="11" name="Picture 10" descr="Figure 2.7.tif"/>
          <p:cNvPicPr>
            <a:picLocks noChangeAspect="1"/>
          </p:cNvPicPr>
          <p:nvPr/>
        </p:nvPicPr>
        <p:blipFill>
          <a:blip r:embed="rId2" cstate="print"/>
          <a:stretch>
            <a:fillRect/>
          </a:stretch>
        </p:blipFill>
        <p:spPr>
          <a:xfrm>
            <a:off x="1752600" y="4191000"/>
            <a:ext cx="5449661" cy="20574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6-11</a:t>
            </a:r>
            <a:endParaRPr lang="en-US" dirty="0"/>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kind of mapping exists when an entity of one set can be associated with more than one entity of another entity set.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 customer can have more than one vehicle.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Therefore, the mapping is a one to many mapping, that is, one customer - one or more vehicles.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mapping cardinality can be seen in the following figure:</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One-to-Many</a:t>
            </a:r>
            <a:endParaRPr lang="en-US" sz="1800" b="1" kern="1200" dirty="0">
              <a:latin typeface="Calibri" pitchFamily="34" charset="0"/>
              <a:cs typeface="Calibri" pitchFamily="34" charset="0"/>
            </a:endParaRPr>
          </a:p>
        </p:txBody>
      </p:sp>
      <p:pic>
        <p:nvPicPr>
          <p:cNvPr id="10" name="Picture 9" descr="Figure 2.8.tif"/>
          <p:cNvPicPr>
            <a:picLocks noChangeAspect="1"/>
          </p:cNvPicPr>
          <p:nvPr/>
        </p:nvPicPr>
        <p:blipFill>
          <a:blip r:embed="rId2" cstate="print"/>
          <a:stretch>
            <a:fillRect/>
          </a:stretch>
        </p:blipFill>
        <p:spPr>
          <a:xfrm>
            <a:off x="2438400" y="3733800"/>
            <a:ext cx="3962400" cy="28109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7-11</a:t>
            </a:r>
            <a:endParaRPr lang="en-US" dirty="0"/>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kind of mapping exists when many entities of one set is associated with an entity of another set.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association is done irrespective of whether the latter entity is already associated to other or more entities of the former entity set.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every vehicle has only one manufacturing company but the same company or coalition can manufacture more than one kind of vehicle.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mapping can be seen in the following figure: </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Many-to-One</a:t>
            </a:r>
            <a:endParaRPr lang="en-US" sz="1800" b="1" kern="1200" dirty="0">
              <a:latin typeface="Calibri" pitchFamily="34" charset="0"/>
              <a:cs typeface="Calibri" pitchFamily="34" charset="0"/>
            </a:endParaRPr>
          </a:p>
        </p:txBody>
      </p:sp>
      <p:pic>
        <p:nvPicPr>
          <p:cNvPr id="10" name="Picture 9" descr="Figure 2.9.tif"/>
          <p:cNvPicPr>
            <a:picLocks noChangeAspect="1"/>
          </p:cNvPicPr>
          <p:nvPr/>
        </p:nvPicPr>
        <p:blipFill>
          <a:blip r:embed="rId2" cstate="print"/>
          <a:stretch>
            <a:fillRect/>
          </a:stretch>
        </p:blipFill>
        <p:spPr>
          <a:xfrm>
            <a:off x="2667000" y="3962400"/>
            <a:ext cx="3200400" cy="259217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8-11</a:t>
            </a:r>
            <a:endParaRPr lang="en-US" dirty="0"/>
          </a:p>
        </p:txBody>
      </p:sp>
      <p:grpSp>
        <p:nvGrpSpPr>
          <p:cNvPr id="5" name="Group 4"/>
          <p:cNvGrpSpPr/>
          <p:nvPr/>
        </p:nvGrpSpPr>
        <p:grpSpPr>
          <a:xfrm>
            <a:off x="381000" y="10668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905000"/>
            <a:ext cx="84582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kind of mapping exists when any number of entities of one set can be associated with any number of entities of the other entity set.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customer can have more than one account and an account can have more than one customer associated with it in case it is a joint account or similar.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Therefore, the mapping is many-to-many, that is, one or more customers associated with one or more accounts.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mapping cardinality can be seen in the following figure: </a:t>
            </a:r>
          </a:p>
        </p:txBody>
      </p:sp>
      <p:sp>
        <p:nvSpPr>
          <p:cNvPr id="9" name="Rounded Rectangle 4"/>
          <p:cNvSpPr/>
          <p:nvPr/>
        </p:nvSpPr>
        <p:spPr>
          <a:xfrm>
            <a:off x="457201" y="10668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Many-to-Many</a:t>
            </a:r>
            <a:endParaRPr lang="en-US" sz="1800" b="1" kern="1200" dirty="0">
              <a:latin typeface="Calibri" pitchFamily="34" charset="0"/>
              <a:cs typeface="Calibri" pitchFamily="34" charset="0"/>
            </a:endParaRPr>
          </a:p>
        </p:txBody>
      </p:sp>
      <p:pic>
        <p:nvPicPr>
          <p:cNvPr id="10" name="Picture 9" descr="Figure 2.10.tif"/>
          <p:cNvPicPr>
            <a:picLocks noChangeAspect="1"/>
          </p:cNvPicPr>
          <p:nvPr/>
        </p:nvPicPr>
        <p:blipFill>
          <a:blip r:embed="rId2" cstate="print"/>
          <a:stretch>
            <a:fillRect/>
          </a:stretch>
        </p:blipFill>
        <p:spPr>
          <a:xfrm>
            <a:off x="3048000" y="3962400"/>
            <a:ext cx="3124200" cy="256453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9-11</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Some additional concepts in the E-R model are as follows:</a:t>
            </a:r>
          </a:p>
        </p:txBody>
      </p:sp>
      <p:grpSp>
        <p:nvGrpSpPr>
          <p:cNvPr id="6" name="Group 5"/>
          <p:cNvGrpSpPr/>
          <p:nvPr/>
        </p:nvGrpSpPr>
        <p:grpSpPr>
          <a:xfrm>
            <a:off x="457200" y="1371600"/>
            <a:ext cx="2362200" cy="5334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Primary Keys</a:t>
              </a:r>
            </a:p>
          </p:txBody>
        </p:sp>
      </p:grpSp>
      <p:sp>
        <p:nvSpPr>
          <p:cNvPr id="9" name="TextBox 8"/>
          <p:cNvSpPr txBox="1"/>
          <p:nvPr/>
        </p:nvSpPr>
        <p:spPr>
          <a:xfrm>
            <a:off x="381000" y="2020669"/>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primary key is an attribute that can uniquely define an entity in an entity set.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following table contains the details of students in a school. </a:t>
            </a:r>
          </a:p>
        </p:txBody>
      </p:sp>
      <p:pic>
        <p:nvPicPr>
          <p:cNvPr id="1026" name="Picture 2"/>
          <p:cNvPicPr>
            <a:picLocks noChangeAspect="1" noChangeArrowheads="1"/>
          </p:cNvPicPr>
          <p:nvPr/>
        </p:nvPicPr>
        <p:blipFill>
          <a:blip r:embed="rId2" cstate="print"/>
          <a:srcRect/>
          <a:stretch>
            <a:fillRect/>
          </a:stretch>
        </p:blipFill>
        <p:spPr bwMode="auto">
          <a:xfrm>
            <a:off x="1600200" y="2819400"/>
            <a:ext cx="6072188" cy="1295400"/>
          </a:xfrm>
          <a:prstGeom prst="rect">
            <a:avLst/>
          </a:prstGeom>
          <a:noFill/>
          <a:ln w="9525">
            <a:noFill/>
            <a:miter lim="800000"/>
            <a:headEnd/>
            <a:tailEnd/>
          </a:ln>
        </p:spPr>
      </p:pic>
      <p:sp>
        <p:nvSpPr>
          <p:cNvPr id="11" name="TextBox 10"/>
          <p:cNvSpPr txBox="1"/>
          <p:nvPr/>
        </p:nvSpPr>
        <p:spPr>
          <a:xfrm>
            <a:off x="381000" y="4521875"/>
            <a:ext cx="83058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Every student has a unique enrollment number (such as </a:t>
            </a:r>
            <a:r>
              <a:rPr lang="en-US" sz="1800" dirty="0" err="1" smtClean="0">
                <a:cs typeface="Courier New" pitchFamily="49" charset="0"/>
              </a:rPr>
              <a:t>enrollment_number</a:t>
            </a:r>
            <a:r>
              <a:rPr lang="en-US" sz="1800" dirty="0" smtClean="0">
                <a:latin typeface="Calibri" pitchFamily="34" charset="0"/>
                <a:cs typeface="Calibri" pitchFamily="34" charset="0"/>
              </a:rPr>
              <a:t>), which is unique to the student.</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Any student can be identified based on the enrollment number. </a:t>
            </a:r>
          </a:p>
          <a:p>
            <a:pPr marL="341313" indent="-341313">
              <a:lnSpc>
                <a:spcPct val="100000"/>
              </a:lnSpc>
              <a:spcBef>
                <a:spcPts val="0"/>
              </a:spcBef>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the attribute </a:t>
            </a:r>
            <a:r>
              <a:rPr lang="en-US" sz="1800" dirty="0" err="1" smtClean="0">
                <a:cs typeface="Courier New" pitchFamily="49" charset="0"/>
              </a:rPr>
              <a:t>enrollment_number</a:t>
            </a:r>
            <a:r>
              <a:rPr lang="en-US" sz="1800" dirty="0" smtClean="0">
                <a:latin typeface="Calibri" pitchFamily="34" charset="0"/>
                <a:cs typeface="Calibri" pitchFamily="34" charset="0"/>
              </a:rPr>
              <a:t> plays the role of the primary key in the </a:t>
            </a:r>
            <a:r>
              <a:rPr lang="en-US" sz="1800" dirty="0" smtClean="0">
                <a:cs typeface="Courier New" pitchFamily="49" charset="0"/>
              </a:rPr>
              <a:t>Student Details</a:t>
            </a:r>
            <a:r>
              <a:rPr lang="en-US" sz="1800" dirty="0" smtClean="0">
                <a:latin typeface="Calibri" pitchFamily="34" charset="0"/>
                <a:cs typeface="Calibri" pitchFamily="34" charset="0"/>
              </a:rPr>
              <a:t> table.</a:t>
            </a:r>
          </a:p>
        </p:txBody>
      </p:sp>
      <p:sp>
        <p:nvSpPr>
          <p:cNvPr id="12" name="TextBox 11"/>
          <p:cNvSpPr txBox="1"/>
          <p:nvPr/>
        </p:nvSpPr>
        <p:spPr>
          <a:xfrm>
            <a:off x="3733800" y="4191000"/>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Student Details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10-11</a:t>
            </a:r>
            <a:endParaRPr lang="en-US" dirty="0"/>
          </a:p>
        </p:txBody>
      </p:sp>
      <p:grpSp>
        <p:nvGrpSpPr>
          <p:cNvPr id="5" name="Group 4"/>
          <p:cNvGrpSpPr/>
          <p:nvPr/>
        </p:nvGrpSpPr>
        <p:grpSpPr>
          <a:xfrm>
            <a:off x="457200" y="1066800"/>
            <a:ext cx="2362200" cy="5334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Weak Entity Sets</a:t>
              </a:r>
            </a:p>
          </p:txBody>
        </p:sp>
      </p:grpSp>
      <p:sp>
        <p:nvSpPr>
          <p:cNvPr id="8" name="TextBox 7"/>
          <p:cNvSpPr txBox="1"/>
          <p:nvPr/>
        </p:nvSpPr>
        <p:spPr>
          <a:xfrm>
            <a:off x="381000" y="1715869"/>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Entity sets that do not have enough attributes to establish a primary key are called weak entity sets.</a:t>
            </a:r>
          </a:p>
        </p:txBody>
      </p:sp>
      <p:grpSp>
        <p:nvGrpSpPr>
          <p:cNvPr id="9" name="Group 8"/>
          <p:cNvGrpSpPr/>
          <p:nvPr/>
        </p:nvGrpSpPr>
        <p:grpSpPr>
          <a:xfrm>
            <a:off x="457200" y="2438400"/>
            <a:ext cx="2362200" cy="533400"/>
            <a:chOff x="0" y="21039"/>
            <a:chExt cx="6096000" cy="1067040"/>
          </a:xfrm>
          <a:scene3d>
            <a:camera prst="orthographicFront"/>
            <a:lightRig rig="flat" dir="t"/>
          </a:scene3d>
        </p:grpSpPr>
        <p:sp>
          <p:nvSpPr>
            <p:cNvPr id="10" name="Rounded Rectangle 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Strong Entity Sets</a:t>
              </a:r>
            </a:p>
          </p:txBody>
        </p:sp>
      </p:grpSp>
      <p:sp>
        <p:nvSpPr>
          <p:cNvPr id="12" name="TextBox 11"/>
          <p:cNvSpPr txBox="1"/>
          <p:nvPr/>
        </p:nvSpPr>
        <p:spPr>
          <a:xfrm>
            <a:off x="381000" y="3087469"/>
            <a:ext cx="83058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Entity sets that have enough attributes to establish a primary key are called strong entity sets.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scenario of an educational institution where at the end of each semester, students are required to complete and submit a set of assignments.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teacher keeps track of the assignments submitted by the students.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assignment and a student can be considered as two separate entities.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assignment entity is described by the attributes </a:t>
            </a:r>
            <a:r>
              <a:rPr lang="en-US" sz="1800" b="1" dirty="0" err="1" smtClean="0">
                <a:cs typeface="Courier New" pitchFamily="49" charset="0"/>
              </a:rPr>
              <a:t>assignment_number</a:t>
            </a:r>
            <a:r>
              <a:rPr lang="en-US" sz="1800" dirty="0" smtClean="0">
                <a:latin typeface="Calibri" pitchFamily="34" charset="0"/>
                <a:cs typeface="Calibri" pitchFamily="34" charset="0"/>
              </a:rPr>
              <a:t> a</a:t>
            </a:r>
            <a:r>
              <a:rPr lang="en-US" sz="1800" b="1" dirty="0" smtClean="0">
                <a:latin typeface="Calibri" pitchFamily="34" charset="0"/>
                <a:cs typeface="Calibri" pitchFamily="34" charset="0"/>
              </a:rPr>
              <a:t>nd </a:t>
            </a:r>
            <a:r>
              <a:rPr lang="en-US" sz="1800" b="1" dirty="0" smtClean="0">
                <a:cs typeface="Courier New" pitchFamily="49" charset="0"/>
              </a:rPr>
              <a:t>subject</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student entity is described by </a:t>
            </a:r>
            <a:r>
              <a:rPr lang="en-US" sz="1800" b="1" dirty="0" smtClean="0">
                <a:cs typeface="Courier New" pitchFamily="49" charset="0"/>
              </a:rPr>
              <a:t>roll_number</a:t>
            </a:r>
            <a:r>
              <a:rPr lang="en-US" sz="1800" dirty="0" smtClean="0">
                <a:latin typeface="Calibri" pitchFamily="34" charset="0"/>
                <a:cs typeface="Calibri" pitchFamily="34" charset="0"/>
              </a:rPr>
              <a:t>, </a:t>
            </a:r>
            <a:r>
              <a:rPr lang="en-US" sz="1800" b="1" dirty="0" smtClean="0">
                <a:cs typeface="Courier New" pitchFamily="49" charset="0"/>
              </a:rPr>
              <a:t>name</a:t>
            </a:r>
            <a:r>
              <a:rPr lang="en-US" sz="1800" dirty="0" smtClean="0">
                <a:latin typeface="Calibri" pitchFamily="34" charset="0"/>
                <a:cs typeface="Calibri" pitchFamily="34" charset="0"/>
              </a:rPr>
              <a:t>, and </a:t>
            </a:r>
            <a:r>
              <a:rPr lang="en-US" sz="1800" b="1" dirty="0" smtClean="0">
                <a:cs typeface="Courier New" pitchFamily="49" charset="0"/>
              </a:rPr>
              <a:t>semester</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assignment entities can be grouped to form an assignment entity set and the student entities can be grouped to form a student entity set.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entity sets are associated by the relation 'submitted by'.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11-11</a:t>
            </a:r>
            <a:endParaRPr lang="en-US" dirty="0"/>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relationship is depicted in the following figure :</a:t>
            </a:r>
          </a:p>
        </p:txBody>
      </p:sp>
      <p:pic>
        <p:nvPicPr>
          <p:cNvPr id="6" name="Picture 5" descr="Figure 2.11.tif"/>
          <p:cNvPicPr>
            <a:picLocks noChangeAspect="1"/>
          </p:cNvPicPr>
          <p:nvPr/>
        </p:nvPicPr>
        <p:blipFill>
          <a:blip r:embed="rId2" cstate="print"/>
          <a:stretch>
            <a:fillRect/>
          </a:stretch>
        </p:blipFill>
        <p:spPr>
          <a:xfrm>
            <a:off x="2209799" y="1371600"/>
            <a:ext cx="4733059" cy="2971800"/>
          </a:xfrm>
          <a:prstGeom prst="rect">
            <a:avLst/>
          </a:prstGeom>
        </p:spPr>
      </p:pic>
      <p:sp>
        <p:nvSpPr>
          <p:cNvPr id="7" name="TextBox 6"/>
          <p:cNvSpPr txBox="1"/>
          <p:nvPr/>
        </p:nvSpPr>
        <p:spPr>
          <a:xfrm>
            <a:off x="381000" y="4507468"/>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attributes, </a:t>
            </a:r>
            <a:r>
              <a:rPr lang="en-US" sz="1800" b="1" dirty="0" err="1" smtClean="0">
                <a:cs typeface="Courier New" pitchFamily="49" charset="0"/>
              </a:rPr>
              <a:t>assignment_number</a:t>
            </a:r>
            <a:r>
              <a:rPr lang="en-US" sz="1800" dirty="0" smtClean="0">
                <a:latin typeface="Calibri" pitchFamily="34" charset="0"/>
                <a:cs typeface="Calibri" pitchFamily="34" charset="0"/>
              </a:rPr>
              <a:t> and </a:t>
            </a:r>
            <a:r>
              <a:rPr lang="en-US" sz="1800" b="1" dirty="0" smtClean="0">
                <a:cs typeface="Courier New" pitchFamily="49" charset="0"/>
              </a:rPr>
              <a:t>subject</a:t>
            </a:r>
            <a:r>
              <a:rPr lang="en-US" sz="1800" dirty="0" smtClean="0">
                <a:latin typeface="Calibri" pitchFamily="34" charset="0"/>
                <a:cs typeface="Calibri" pitchFamily="34" charset="0"/>
              </a:rPr>
              <a:t>, are not enough to identify an assignment entity uniquely.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smtClean="0">
                <a:cs typeface="Courier New" pitchFamily="49" charset="0"/>
              </a:rPr>
              <a:t>roll_number</a:t>
            </a:r>
            <a:r>
              <a:rPr lang="en-US" sz="1800" dirty="0" smtClean="0">
                <a:latin typeface="Calibri" pitchFamily="34" charset="0"/>
                <a:cs typeface="Calibri" pitchFamily="34" charset="0"/>
              </a:rPr>
              <a:t> attribute alone is enough to uniquely identify any student entity. Therefore, </a:t>
            </a:r>
            <a:r>
              <a:rPr lang="en-US" sz="1800" b="1" dirty="0" smtClean="0">
                <a:cs typeface="Courier New" pitchFamily="49" charset="0"/>
              </a:rPr>
              <a:t>roll_number</a:t>
            </a:r>
            <a:r>
              <a:rPr lang="en-US" sz="1800" dirty="0" smtClean="0">
                <a:cs typeface="Courier New" pitchFamily="49" charset="0"/>
              </a:rPr>
              <a:t> </a:t>
            </a:r>
            <a:r>
              <a:rPr lang="en-US" sz="1800" dirty="0" smtClean="0">
                <a:latin typeface="Calibri" pitchFamily="34" charset="0"/>
                <a:cs typeface="Calibri" pitchFamily="34" charset="0"/>
              </a:rPr>
              <a:t>is a primary key for the student entity set.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assignment entity set is a weak entity set since it lacks a primary key.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student entity set is a strong entity set due to the presence of the </a:t>
            </a:r>
            <a:r>
              <a:rPr lang="en-US" sz="1800" b="1" dirty="0" smtClean="0">
                <a:cs typeface="Courier New" pitchFamily="49" charset="0"/>
              </a:rPr>
              <a:t>roll_number</a:t>
            </a:r>
            <a:r>
              <a:rPr lang="en-US" sz="1800" dirty="0" smtClean="0">
                <a:latin typeface="Calibri" pitchFamily="34" charset="0"/>
                <a:cs typeface="Calibri" pitchFamily="34" charset="0"/>
              </a:rPr>
              <a:t> attribute.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1-7</a:t>
            </a:r>
            <a:endParaRPr lang="en-US" dirty="0"/>
          </a:p>
        </p:txBody>
      </p:sp>
      <p:sp>
        <p:nvSpPr>
          <p:cNvPr id="5" name="TextBox 4"/>
          <p:cNvSpPr txBox="1"/>
          <p:nvPr/>
        </p:nvSpPr>
        <p:spPr>
          <a:xfrm>
            <a:off x="381000" y="914400"/>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E-R diagram is a graphical representation of the E-R model.</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E-R diagram, with the help of various symbols, effectively represents various components of the E-R model.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symbols used for various components can be seen in the following table:</a:t>
            </a:r>
          </a:p>
        </p:txBody>
      </p:sp>
      <p:pic>
        <p:nvPicPr>
          <p:cNvPr id="2051" name="Picture 3"/>
          <p:cNvPicPr>
            <a:picLocks noChangeAspect="1" noChangeArrowheads="1"/>
          </p:cNvPicPr>
          <p:nvPr/>
        </p:nvPicPr>
        <p:blipFill>
          <a:blip r:embed="rId2" cstate="print"/>
          <a:srcRect/>
          <a:stretch>
            <a:fillRect/>
          </a:stretch>
        </p:blipFill>
        <p:spPr bwMode="auto">
          <a:xfrm>
            <a:off x="1752600" y="2133600"/>
            <a:ext cx="5295900" cy="446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2-7</a:t>
            </a:r>
            <a:endParaRPr lang="en-US" dirty="0"/>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Attributes in the E-R model can be further classified as:</a:t>
            </a:r>
          </a:p>
        </p:txBody>
      </p:sp>
      <p:grpSp>
        <p:nvGrpSpPr>
          <p:cNvPr id="6" name="Group 5"/>
          <p:cNvGrpSpPr/>
          <p:nvPr/>
        </p:nvGrpSpPr>
        <p:grpSpPr>
          <a:xfrm>
            <a:off x="381000" y="1369874"/>
            <a:ext cx="1905000" cy="692727"/>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9" name="TextBox 8"/>
          <p:cNvSpPr txBox="1"/>
          <p:nvPr/>
        </p:nvSpPr>
        <p:spPr>
          <a:xfrm>
            <a:off x="381000" y="2208074"/>
            <a:ext cx="84582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multi-valued attribute is illustrated with a double-line ellipse, which has more than one value for at least one instance of its entity.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attribute may have upper and lower bounds specified for any individual entity value.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telephone attribute of an individual may have one or more values, that is, an individual can have one or more telephone numbers.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Hence, the telephone attribute is a multi-valued attribute.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symbol and example of a multi-valued attribute can be seen in the following figure:</a:t>
            </a:r>
          </a:p>
        </p:txBody>
      </p:sp>
      <p:sp>
        <p:nvSpPr>
          <p:cNvPr id="14" name="Rounded Rectangle 4"/>
          <p:cNvSpPr/>
          <p:nvPr/>
        </p:nvSpPr>
        <p:spPr>
          <a:xfrm>
            <a:off x="457201" y="1369874"/>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Multi-valued</a:t>
            </a:r>
            <a:endParaRPr lang="en-US" sz="1800" b="1" kern="12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2819400" y="4724400"/>
            <a:ext cx="3543300" cy="107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3-7</a:t>
            </a:r>
            <a:endParaRPr lang="en-US" dirty="0"/>
          </a:p>
        </p:txBody>
      </p:sp>
      <p:grpSp>
        <p:nvGrpSpPr>
          <p:cNvPr id="5" name="Group 4"/>
          <p:cNvGrpSpPr/>
          <p:nvPr/>
        </p:nvGrpSpPr>
        <p:grpSpPr>
          <a:xfrm>
            <a:off x="381000" y="9906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828800"/>
            <a:ext cx="84582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composite attribute may itself contain two or more attributes, which represent basic attributes having independent meanings of their own.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address attribute is usually a composite attribute, composed of attributes such as street, area, and so 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symbol and example of a composite attribute can be seen in the following figure: </a:t>
            </a:r>
          </a:p>
        </p:txBody>
      </p:sp>
      <p:sp>
        <p:nvSpPr>
          <p:cNvPr id="9" name="Rounded Rectangle 4"/>
          <p:cNvSpPr/>
          <p:nvPr/>
        </p:nvSpPr>
        <p:spPr>
          <a:xfrm>
            <a:off x="457201" y="9906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Composite</a:t>
            </a:r>
            <a:endParaRPr lang="en-US" sz="1800" b="1" kern="1200"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990600" y="3505200"/>
            <a:ext cx="7157113"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3933384"/>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Define and describe data modeling</a:t>
            </a:r>
          </a:p>
          <a:p>
            <a:pPr marL="341313" indent="-341313">
              <a:buFont typeface="Calibri" pitchFamily="34" charset="0"/>
              <a:buChar char="●"/>
            </a:pPr>
            <a:r>
              <a:rPr lang="en-US" sz="2400" dirty="0" smtClean="0">
                <a:latin typeface="Calibri" pitchFamily="34" charset="0"/>
                <a:cs typeface="Calibri" pitchFamily="34" charset="0"/>
              </a:rPr>
              <a:t>Identify and describe the components of the E-R model</a:t>
            </a:r>
          </a:p>
          <a:p>
            <a:pPr marL="341313" indent="-341313">
              <a:buFont typeface="Calibri" pitchFamily="34" charset="0"/>
              <a:buChar char="●"/>
            </a:pPr>
            <a:r>
              <a:rPr lang="en-US" sz="2400" dirty="0" smtClean="0">
                <a:latin typeface="Calibri" pitchFamily="34" charset="0"/>
                <a:cs typeface="Calibri" pitchFamily="34" charset="0"/>
              </a:rPr>
              <a:t>Identify the relationships that can be formed between entities</a:t>
            </a:r>
          </a:p>
          <a:p>
            <a:pPr marL="341313" indent="-341313">
              <a:buFont typeface="Calibri" pitchFamily="34" charset="0"/>
              <a:buChar char="●"/>
            </a:pPr>
            <a:r>
              <a:rPr lang="en-US" sz="2400" dirty="0" smtClean="0">
                <a:latin typeface="Calibri" pitchFamily="34" charset="0"/>
                <a:cs typeface="Calibri" pitchFamily="34" charset="0"/>
              </a:rPr>
              <a:t>Explain E-R diagrams and their uses</a:t>
            </a:r>
          </a:p>
          <a:p>
            <a:pPr marL="341313" indent="-341313">
              <a:buFont typeface="Calibri" pitchFamily="34" charset="0"/>
              <a:buChar char="●"/>
            </a:pPr>
            <a:r>
              <a:rPr lang="en-US" sz="2400" dirty="0" smtClean="0">
                <a:latin typeface="Calibri" pitchFamily="34" charset="0"/>
                <a:cs typeface="Calibri" pitchFamily="34" charset="0"/>
              </a:rPr>
              <a:t>Describe an E-R diagram, the symbols used for drawing, and show the various relationships</a:t>
            </a:r>
          </a:p>
          <a:p>
            <a:pPr marL="341313" indent="-341313">
              <a:buFont typeface="Calibri" pitchFamily="34" charset="0"/>
              <a:buChar char="●"/>
            </a:pPr>
            <a:r>
              <a:rPr lang="en-US" sz="2400" dirty="0" smtClean="0">
                <a:latin typeface="Calibri" pitchFamily="34" charset="0"/>
                <a:cs typeface="Calibri" pitchFamily="34" charset="0"/>
              </a:rPr>
              <a:t>Describe the various Normal Forms</a:t>
            </a:r>
          </a:p>
          <a:p>
            <a:pPr marL="341313" indent="-341313">
              <a:buFont typeface="Calibri" pitchFamily="34" charset="0"/>
              <a:buChar char="●"/>
            </a:pPr>
            <a:r>
              <a:rPr lang="en-US" sz="2400" dirty="0" smtClean="0">
                <a:latin typeface="Calibri" pitchFamily="34" charset="0"/>
                <a:cs typeface="Calibri" pitchFamily="34" charset="0"/>
              </a:rPr>
              <a:t>Outline the uses of different Relational Operators</a:t>
            </a:r>
          </a:p>
          <a:p>
            <a:pPr marL="341313" indent="-341313">
              <a:buFont typeface="Calibri" pitchFamily="34" charset="0"/>
              <a:buChar char="●"/>
            </a:pPr>
            <a:endParaRPr lang="en-US" sz="2400" dirty="0" smtClean="0">
              <a:latin typeface="Calibri" pitchFamily="34" charset="0"/>
              <a:cs typeface="Calibri" pitchFamily="34" charset="0"/>
            </a:endParaRPr>
          </a:p>
          <a:p>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4-7</a:t>
            </a:r>
            <a:endParaRPr lang="en-US" dirty="0"/>
          </a:p>
        </p:txBody>
      </p:sp>
      <p:grpSp>
        <p:nvGrpSpPr>
          <p:cNvPr id="5" name="Group 4"/>
          <p:cNvGrpSpPr/>
          <p:nvPr/>
        </p:nvGrpSpPr>
        <p:grpSpPr>
          <a:xfrm>
            <a:off x="381000" y="990600"/>
            <a:ext cx="1905000" cy="692727"/>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8" name="TextBox 7"/>
          <p:cNvSpPr txBox="1"/>
          <p:nvPr/>
        </p:nvSpPr>
        <p:spPr>
          <a:xfrm>
            <a:off x="381000" y="1828800"/>
            <a:ext cx="84582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Derived attributes are attributes whose value is entirely dependent on another attribute and are indicated by dashed ellipses.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age attribute of a person is the best example for derived attributes.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a particular person entity, the age of a person can be determined from the current date and the person's birth date.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symbol and example of a derived attribute can be seen in the following figure: </a:t>
            </a:r>
          </a:p>
        </p:txBody>
      </p:sp>
      <p:sp>
        <p:nvSpPr>
          <p:cNvPr id="9" name="Rounded Rectangle 4"/>
          <p:cNvSpPr/>
          <p:nvPr/>
        </p:nvSpPr>
        <p:spPr>
          <a:xfrm>
            <a:off x="457201" y="990600"/>
            <a:ext cx="1872444"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Derived</a:t>
            </a:r>
            <a:endParaRPr lang="en-US" sz="1800" b="1" kern="1200" dirty="0">
              <a:latin typeface="Calibri" pitchFamily="34" charset="0"/>
              <a:cs typeface="Calibri"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1752600" y="3886200"/>
            <a:ext cx="5719527"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5-7</a:t>
            </a:r>
            <a:endParaRPr lang="en-US" dirty="0"/>
          </a:p>
        </p:txBody>
      </p:sp>
      <p:graphicFrame>
        <p:nvGraphicFramePr>
          <p:cNvPr id="6" name="Diagram 5"/>
          <p:cNvGraphicFramePr/>
          <p:nvPr/>
        </p:nvGraphicFramePr>
        <p:xfrm>
          <a:off x="838200" y="1524000"/>
          <a:ext cx="6934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Steps to construct an E-R diagram are as follows: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6-7</a:t>
            </a:r>
            <a:endParaRPr lang="en-US" dirty="0"/>
          </a:p>
        </p:txBody>
      </p:sp>
      <p:sp>
        <p:nvSpPr>
          <p:cNvPr id="5" name="TextBox 4"/>
          <p:cNvSpPr txBox="1"/>
          <p:nvPr/>
        </p:nvSpPr>
        <p:spPr>
          <a:xfrm>
            <a:off x="381000" y="914400"/>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scenario of a bank, with customers and accounts. The E-R diagram for the scenario can be constructed as follows:</a:t>
            </a:r>
          </a:p>
        </p:txBody>
      </p:sp>
      <p:graphicFrame>
        <p:nvGraphicFramePr>
          <p:cNvPr id="6" name="Diagram 5"/>
          <p:cNvGraphicFramePr/>
          <p:nvPr/>
        </p:nvGraphicFramePr>
        <p:xfrm>
          <a:off x="457200" y="167640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Entity-Relationship Diagrams 7-7</a:t>
            </a:r>
            <a:endParaRPr lang="en-US" dirty="0"/>
          </a:p>
        </p:txBody>
      </p:sp>
      <p:graphicFrame>
        <p:nvGraphicFramePr>
          <p:cNvPr id="5" name="Diagram 4"/>
          <p:cNvGraphicFramePr/>
          <p:nvPr/>
        </p:nvGraphicFramePr>
        <p:xfrm>
          <a:off x="457200" y="1143000"/>
          <a:ext cx="8229600" cy="76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Figure 2.16.tif"/>
          <p:cNvPicPr>
            <a:picLocks noChangeAspect="1"/>
          </p:cNvPicPr>
          <p:nvPr/>
        </p:nvPicPr>
        <p:blipFill>
          <a:blip r:embed="rId7" cstate="print"/>
          <a:stretch>
            <a:fillRect/>
          </a:stretch>
        </p:blipFill>
        <p:spPr>
          <a:xfrm>
            <a:off x="914400" y="2057400"/>
            <a:ext cx="7377318" cy="42672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Normalization 1-4</a:t>
            </a:r>
            <a:endParaRPr lang="en-US" dirty="0"/>
          </a:p>
        </p:txBody>
      </p:sp>
      <p:sp>
        <p:nvSpPr>
          <p:cNvPr id="5" name="TextBox 4"/>
          <p:cNvSpPr txBox="1"/>
          <p:nvPr/>
        </p:nvSpPr>
        <p:spPr>
          <a:xfrm>
            <a:off x="381000" y="914400"/>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Initially, all databases are characterized by large number of columns and records.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approach has certain drawbacks.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following table consist of details of the employees and the project they are working on.</a:t>
            </a:r>
          </a:p>
        </p:txBody>
      </p:sp>
      <p:pic>
        <p:nvPicPr>
          <p:cNvPr id="6147" name="Picture 3"/>
          <p:cNvPicPr>
            <a:picLocks noChangeAspect="1" noChangeArrowheads="1"/>
          </p:cNvPicPr>
          <p:nvPr/>
        </p:nvPicPr>
        <p:blipFill>
          <a:blip r:embed="rId2" cstate="print"/>
          <a:srcRect/>
          <a:stretch>
            <a:fillRect/>
          </a:stretch>
        </p:blipFill>
        <p:spPr bwMode="auto">
          <a:xfrm>
            <a:off x="533400" y="2209800"/>
            <a:ext cx="8000343" cy="1447800"/>
          </a:xfrm>
          <a:prstGeom prst="rect">
            <a:avLst/>
          </a:prstGeom>
          <a:noFill/>
          <a:ln w="9525">
            <a:noFill/>
            <a:miter lim="800000"/>
            <a:headEnd/>
            <a:tailEnd/>
          </a:ln>
        </p:spPr>
      </p:pic>
      <p:grpSp>
        <p:nvGrpSpPr>
          <p:cNvPr id="8" name="Group 7"/>
          <p:cNvGrpSpPr/>
          <p:nvPr/>
        </p:nvGrpSpPr>
        <p:grpSpPr>
          <a:xfrm>
            <a:off x="457200" y="3886200"/>
            <a:ext cx="2209800" cy="457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Repetition Anomaly</a:t>
              </a:r>
            </a:p>
          </p:txBody>
        </p:sp>
      </p:grpSp>
      <p:sp>
        <p:nvSpPr>
          <p:cNvPr id="11" name="TextBox 10"/>
          <p:cNvSpPr txBox="1"/>
          <p:nvPr/>
        </p:nvSpPr>
        <p:spPr>
          <a:xfrm>
            <a:off x="381000" y="4495800"/>
            <a:ext cx="83058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such as </a:t>
            </a:r>
            <a:r>
              <a:rPr lang="en-US" sz="1800" b="1" dirty="0" err="1" smtClean="0">
                <a:cs typeface="Courier New" pitchFamily="49" charset="0"/>
              </a:rPr>
              <a:t>Project_id</a:t>
            </a:r>
            <a:r>
              <a:rPr lang="en-US" sz="1800" dirty="0" smtClean="0">
                <a:latin typeface="Calibri" pitchFamily="34" charset="0"/>
                <a:cs typeface="Calibri" pitchFamily="34" charset="0"/>
              </a:rPr>
              <a:t>, </a:t>
            </a:r>
            <a:r>
              <a:rPr lang="en-US" sz="1800" b="1" dirty="0" err="1" smtClean="0">
                <a:cs typeface="Courier New" pitchFamily="49" charset="0"/>
              </a:rPr>
              <a:t>Project_name</a:t>
            </a:r>
            <a:r>
              <a:rPr lang="en-US" sz="1800" dirty="0" smtClean="0">
                <a:latin typeface="Calibri" pitchFamily="34" charset="0"/>
                <a:cs typeface="Calibri" pitchFamily="34" charset="0"/>
              </a:rPr>
              <a:t>, </a:t>
            </a:r>
            <a:r>
              <a:rPr lang="en-US" sz="1800" b="1" dirty="0" smtClean="0">
                <a:cs typeface="Courier New" pitchFamily="49" charset="0"/>
              </a:rPr>
              <a:t>Grade</a:t>
            </a:r>
            <a:r>
              <a:rPr lang="en-US" sz="1800" dirty="0" smtClean="0">
                <a:latin typeface="Calibri" pitchFamily="34" charset="0"/>
                <a:cs typeface="Calibri" pitchFamily="34" charset="0"/>
              </a:rPr>
              <a:t>, and </a:t>
            </a:r>
            <a:r>
              <a:rPr lang="en-US" sz="1800" b="1" dirty="0" smtClean="0">
                <a:cs typeface="Courier New" pitchFamily="49" charset="0"/>
              </a:rPr>
              <a:t>Salary</a:t>
            </a:r>
            <a:r>
              <a:rPr lang="en-US" sz="1800" dirty="0" smtClean="0">
                <a:latin typeface="Calibri" pitchFamily="34" charset="0"/>
                <a:cs typeface="Calibri" pitchFamily="34" charset="0"/>
              </a:rPr>
              <a:t> repeat many times.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repetition hampers both, performance during retrieval of data and the storage capacity.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repetition of data is called the repetition anomaly.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Normalization 2-4</a:t>
            </a:r>
            <a:endParaRPr lang="en-US" dirty="0"/>
          </a:p>
        </p:txBody>
      </p:sp>
      <p:sp>
        <p:nvSpPr>
          <p:cNvPr id="5" name="TextBox 4"/>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repetition is shown in the following table with the help of shaded cells:</a:t>
            </a:r>
          </a:p>
        </p:txBody>
      </p:sp>
      <p:pic>
        <p:nvPicPr>
          <p:cNvPr id="7170" name="Picture 2"/>
          <p:cNvPicPr>
            <a:picLocks noChangeAspect="1" noChangeArrowheads="1"/>
          </p:cNvPicPr>
          <p:nvPr/>
        </p:nvPicPr>
        <p:blipFill>
          <a:blip r:embed="rId3" cstate="print"/>
          <a:srcRect/>
          <a:stretch>
            <a:fillRect/>
          </a:stretch>
        </p:blipFill>
        <p:spPr bwMode="auto">
          <a:xfrm>
            <a:off x="990600" y="1295400"/>
            <a:ext cx="6807200" cy="1356917"/>
          </a:xfrm>
          <a:prstGeom prst="rect">
            <a:avLst/>
          </a:prstGeom>
          <a:noFill/>
          <a:ln w="9525">
            <a:noFill/>
            <a:miter lim="800000"/>
            <a:headEnd/>
            <a:tailEnd/>
          </a:ln>
        </p:spPr>
      </p:pic>
      <p:grpSp>
        <p:nvGrpSpPr>
          <p:cNvPr id="7" name="Group 6"/>
          <p:cNvGrpSpPr/>
          <p:nvPr/>
        </p:nvGrpSpPr>
        <p:grpSpPr>
          <a:xfrm>
            <a:off x="457200" y="2743200"/>
            <a:ext cx="22098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Insertion Anomaly</a:t>
              </a:r>
            </a:p>
          </p:txBody>
        </p:sp>
      </p:grpSp>
      <p:sp>
        <p:nvSpPr>
          <p:cNvPr id="10" name="TextBox 9"/>
          <p:cNvSpPr txBox="1"/>
          <p:nvPr/>
        </p:nvSpPr>
        <p:spPr>
          <a:xfrm>
            <a:off x="381000" y="3276600"/>
            <a:ext cx="83058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the department recruits a new employee named </a:t>
            </a:r>
            <a:r>
              <a:rPr lang="en-US" sz="1800" b="1" dirty="0" smtClean="0">
                <a:cs typeface="Courier New" pitchFamily="49" charset="0"/>
              </a:rPr>
              <a:t>Ann</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that </a:t>
            </a:r>
            <a:r>
              <a:rPr lang="en-US" sz="1800" b="1" dirty="0" smtClean="0">
                <a:cs typeface="Courier New" pitchFamily="49" charset="0"/>
              </a:rPr>
              <a:t>Ann</a:t>
            </a:r>
            <a:r>
              <a:rPr lang="en-US" sz="1800" dirty="0" smtClean="0">
                <a:latin typeface="Calibri" pitchFamily="34" charset="0"/>
                <a:cs typeface="Calibri" pitchFamily="34" charset="0"/>
              </a:rPr>
              <a:t> has not been assigned any project. Insertion of her details in the table would leave columns </a:t>
            </a:r>
            <a:r>
              <a:rPr lang="en-US" sz="1800" b="1" dirty="0" err="1" smtClean="0">
                <a:cs typeface="Courier New" pitchFamily="49" charset="0"/>
              </a:rPr>
              <a:t>Project_id</a:t>
            </a:r>
            <a:r>
              <a:rPr lang="en-US" sz="1800" dirty="0" smtClean="0">
                <a:cs typeface="Courier New" pitchFamily="49" charset="0"/>
              </a:rPr>
              <a:t> </a:t>
            </a:r>
            <a:r>
              <a:rPr lang="en-US" sz="1800" dirty="0" smtClean="0">
                <a:latin typeface="Calibri" pitchFamily="34" charset="0"/>
                <a:cs typeface="Calibri" pitchFamily="34" charset="0"/>
              </a:rPr>
              <a:t>and </a:t>
            </a:r>
            <a:r>
              <a:rPr lang="en-US" sz="1800" b="1" dirty="0" err="1" smtClean="0">
                <a:cs typeface="Courier New" pitchFamily="49" charset="0"/>
              </a:rPr>
              <a:t>Project_name</a:t>
            </a:r>
            <a:r>
              <a:rPr lang="en-US" sz="1800" dirty="0" smtClean="0">
                <a:latin typeface="Calibri" pitchFamily="34" charset="0"/>
                <a:cs typeface="Calibri" pitchFamily="34" charset="0"/>
              </a:rPr>
              <a:t> empty.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Leaving columns blank could lead to problems later.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Anomalies created by such insertions are called insertion anomalies as shown in the following table: </a:t>
            </a:r>
          </a:p>
        </p:txBody>
      </p:sp>
      <p:pic>
        <p:nvPicPr>
          <p:cNvPr id="7171" name="Picture 3"/>
          <p:cNvPicPr>
            <a:picLocks noChangeAspect="1" noChangeArrowheads="1"/>
          </p:cNvPicPr>
          <p:nvPr/>
        </p:nvPicPr>
        <p:blipFill>
          <a:blip r:embed="rId4" cstate="print"/>
          <a:srcRect/>
          <a:stretch>
            <a:fillRect/>
          </a:stretch>
        </p:blipFill>
        <p:spPr bwMode="auto">
          <a:xfrm>
            <a:off x="1122018" y="5029200"/>
            <a:ext cx="6802782"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Normalization 3-4</a:t>
            </a:r>
            <a:endParaRPr lang="en-US" dirty="0"/>
          </a:p>
        </p:txBody>
      </p:sp>
      <p:grpSp>
        <p:nvGrpSpPr>
          <p:cNvPr id="5" name="Group 4"/>
          <p:cNvGrpSpPr/>
          <p:nvPr/>
        </p:nvGrpSpPr>
        <p:grpSpPr>
          <a:xfrm>
            <a:off x="457200" y="990600"/>
            <a:ext cx="22098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Deletion Anomaly</a:t>
              </a:r>
            </a:p>
          </p:txBody>
        </p:sp>
      </p:grpSp>
      <p:sp>
        <p:nvSpPr>
          <p:cNvPr id="8" name="TextBox 7"/>
          <p:cNvSpPr txBox="1"/>
          <p:nvPr/>
        </p:nvSpPr>
        <p:spPr>
          <a:xfrm>
            <a:off x="381000" y="1524000"/>
            <a:ext cx="83058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Bob is relieved from the project MAGNUM.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Deleting the record deletes Bob's </a:t>
            </a:r>
            <a:r>
              <a:rPr lang="en-US" sz="1800" b="1" dirty="0" err="1" smtClean="0">
                <a:cs typeface="Courier New" pitchFamily="49" charset="0"/>
              </a:rPr>
              <a:t>Emp_no</a:t>
            </a:r>
            <a:r>
              <a:rPr lang="en-US" sz="1800" dirty="0" smtClean="0">
                <a:latin typeface="Calibri" pitchFamily="34" charset="0"/>
                <a:cs typeface="Calibri" pitchFamily="34" charset="0"/>
              </a:rPr>
              <a:t>, </a:t>
            </a:r>
            <a:r>
              <a:rPr lang="en-US" sz="1800" b="1" dirty="0" smtClean="0">
                <a:cs typeface="Courier New" pitchFamily="49" charset="0"/>
              </a:rPr>
              <a:t>Grade</a:t>
            </a:r>
            <a:r>
              <a:rPr lang="en-US" sz="1800" dirty="0" smtClean="0">
                <a:latin typeface="Calibri" pitchFamily="34" charset="0"/>
                <a:cs typeface="Calibri" pitchFamily="34" charset="0"/>
              </a:rPr>
              <a:t>, and </a:t>
            </a:r>
            <a:r>
              <a:rPr lang="en-US" sz="1800" b="1" dirty="0" smtClean="0">
                <a:cs typeface="Courier New" pitchFamily="49" charset="0"/>
              </a:rPr>
              <a:t>Salary</a:t>
            </a:r>
            <a:r>
              <a:rPr lang="en-US" sz="1800" dirty="0" smtClean="0">
                <a:latin typeface="Calibri" pitchFamily="34" charset="0"/>
                <a:cs typeface="Calibri" pitchFamily="34" charset="0"/>
              </a:rPr>
              <a:t> details too.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loss of data is harmful as all of Bob's personal details are also lost.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kind of loss of data due to deletion is called deletion anomaly as can be seen in the following table:</a:t>
            </a:r>
          </a:p>
        </p:txBody>
      </p:sp>
      <p:pic>
        <p:nvPicPr>
          <p:cNvPr id="8194" name="Picture 2"/>
          <p:cNvPicPr>
            <a:picLocks noChangeAspect="1" noChangeArrowheads="1"/>
          </p:cNvPicPr>
          <p:nvPr/>
        </p:nvPicPr>
        <p:blipFill>
          <a:blip r:embed="rId2" cstate="print"/>
          <a:srcRect/>
          <a:stretch>
            <a:fillRect/>
          </a:stretch>
        </p:blipFill>
        <p:spPr bwMode="auto">
          <a:xfrm>
            <a:off x="1142999" y="3048000"/>
            <a:ext cx="6381549" cy="990600"/>
          </a:xfrm>
          <a:prstGeom prst="rect">
            <a:avLst/>
          </a:prstGeom>
          <a:noFill/>
          <a:ln w="9525">
            <a:noFill/>
            <a:miter lim="800000"/>
            <a:headEnd/>
            <a:tailEnd/>
          </a:ln>
        </p:spPr>
      </p:pic>
      <p:grpSp>
        <p:nvGrpSpPr>
          <p:cNvPr id="10" name="Group 9"/>
          <p:cNvGrpSpPr/>
          <p:nvPr/>
        </p:nvGrpSpPr>
        <p:grpSpPr>
          <a:xfrm>
            <a:off x="457200" y="4237672"/>
            <a:ext cx="2209800" cy="457200"/>
            <a:chOff x="0" y="21039"/>
            <a:chExt cx="6096000" cy="1067040"/>
          </a:xfrm>
          <a:scene3d>
            <a:camera prst="orthographicFront"/>
            <a:lightRig rig="flat" dir="t"/>
          </a:scene3d>
        </p:grpSpPr>
        <p:sp>
          <p:nvSpPr>
            <p:cNvPr id="11" name="Rounded Rectangle 10"/>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2"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Updating Anomaly</a:t>
              </a:r>
            </a:p>
          </p:txBody>
        </p:sp>
      </p:grpSp>
      <p:sp>
        <p:nvSpPr>
          <p:cNvPr id="13" name="TextBox 12"/>
          <p:cNvSpPr txBox="1"/>
          <p:nvPr/>
        </p:nvSpPr>
        <p:spPr>
          <a:xfrm>
            <a:off x="381000" y="4771072"/>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John was given a hike in </a:t>
            </a:r>
            <a:r>
              <a:rPr lang="en-US" sz="1800" b="1" dirty="0" smtClean="0">
                <a:cs typeface="Courier New" pitchFamily="49" charset="0"/>
              </a:rPr>
              <a:t>Salary</a:t>
            </a:r>
            <a:r>
              <a:rPr lang="en-US" sz="1800" dirty="0" smtClean="0">
                <a:latin typeface="Calibri" pitchFamily="34" charset="0"/>
                <a:cs typeface="Calibri" pitchFamily="34" charset="0"/>
              </a:rPr>
              <a:t> or John was demoted.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change in John's </a:t>
            </a:r>
            <a:r>
              <a:rPr lang="en-US" sz="1800" b="1" dirty="0" smtClean="0">
                <a:cs typeface="Courier New" pitchFamily="49" charset="0"/>
              </a:rPr>
              <a:t>Salary</a:t>
            </a:r>
            <a:r>
              <a:rPr lang="en-US" sz="1800" dirty="0" smtClean="0">
                <a:latin typeface="Calibri" pitchFamily="34" charset="0"/>
                <a:cs typeface="Calibri" pitchFamily="34" charset="0"/>
              </a:rPr>
              <a:t> or </a:t>
            </a:r>
            <a:r>
              <a:rPr lang="en-US" sz="1800" b="1" dirty="0" smtClean="0">
                <a:cs typeface="Courier New" pitchFamily="49" charset="0"/>
              </a:rPr>
              <a:t>Grade</a:t>
            </a:r>
            <a:r>
              <a:rPr lang="en-US" sz="1800" dirty="0" smtClean="0">
                <a:latin typeface="Calibri" pitchFamily="34" charset="0"/>
                <a:cs typeface="Calibri" pitchFamily="34" charset="0"/>
              </a:rPr>
              <a:t> needs to be reflected in all projects John works for.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problem in updating all the occurrences is called updating anomaly.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81000" y="22098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Normalization 4-4</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Department Employee Details</a:t>
              </a:r>
              <a:r>
                <a:rPr lang="en-US" sz="1800" dirty="0" smtClean="0">
                  <a:latin typeface="Calibri" pitchFamily="34" charset="0"/>
                  <a:cs typeface="Calibri" pitchFamily="34" charset="0"/>
                </a:rPr>
                <a:t> table is called an </a:t>
              </a:r>
              <a:r>
                <a:rPr lang="en-US" sz="1800" dirty="0" err="1" smtClean="0">
                  <a:latin typeface="Calibri" pitchFamily="34" charset="0"/>
                  <a:cs typeface="Calibri" pitchFamily="34" charset="0"/>
                </a:rPr>
                <a:t>unnormalized</a:t>
              </a:r>
              <a:r>
                <a:rPr lang="en-US" sz="1800" dirty="0" smtClean="0">
                  <a:latin typeface="Calibri" pitchFamily="34" charset="0"/>
                  <a:cs typeface="Calibri" pitchFamily="34" charset="0"/>
                </a:rPr>
                <a:t> table. These drawbacks lead to the need for normalization.</a:t>
              </a:r>
            </a:p>
          </p:txBody>
        </p:sp>
      </p:grpSp>
      <p:sp>
        <p:nvSpPr>
          <p:cNvPr id="8" name="Rounded Rectangle 4"/>
          <p:cNvSpPr/>
          <p:nvPr/>
        </p:nvSpPr>
        <p:spPr>
          <a:xfrm>
            <a:off x="457200" y="22098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Normalization is the process of removing unwanted redundancy and dependencies.</a:t>
            </a:r>
            <a:endParaRPr lang="en-US" sz="1800" kern="1200" dirty="0">
              <a:latin typeface="Calibri" pitchFamily="34" charset="0"/>
              <a:cs typeface="Calibri" pitchFamily="34" charset="0"/>
            </a:endParaRPr>
          </a:p>
        </p:txBody>
      </p:sp>
      <p:grpSp>
        <p:nvGrpSpPr>
          <p:cNvPr id="9" name="Group 8"/>
          <p:cNvGrpSpPr/>
          <p:nvPr/>
        </p:nvGrpSpPr>
        <p:grpSpPr>
          <a:xfrm>
            <a:off x="381000" y="32004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Initially, </a:t>
              </a:r>
              <a:r>
                <a:rPr lang="en-US" sz="1800" dirty="0" err="1" smtClean="0">
                  <a:latin typeface="Calibri" pitchFamily="34" charset="0"/>
                  <a:cs typeface="Calibri" pitchFamily="34" charset="0"/>
                </a:rPr>
                <a:t>Codd</a:t>
              </a:r>
              <a:r>
                <a:rPr lang="en-US" sz="1800" dirty="0" smtClean="0">
                  <a:latin typeface="Calibri" pitchFamily="34" charset="0"/>
                  <a:cs typeface="Calibri" pitchFamily="34" charset="0"/>
                </a:rPr>
                <a:t> (1972) presented three normal forms (1NF, 2NF, and 3NF), all based on dependencies among the attributes of a relation.</a:t>
              </a:r>
              <a:endParaRPr lang="en-US" sz="1800" kern="1200" dirty="0">
                <a:latin typeface="Calibri" pitchFamily="34" charset="0"/>
                <a:cs typeface="Calibri" pitchFamily="34" charset="0"/>
              </a:endParaRPr>
            </a:p>
          </p:txBody>
        </p:sp>
      </p:gr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672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fourth and fifth normal forms are based on multi value and join dependencies and were proposed later.</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First Normal Form 1-2</a:t>
            </a:r>
            <a:endParaRPr lang="en-US" dirty="0"/>
          </a:p>
        </p:txBody>
      </p:sp>
      <p:graphicFrame>
        <p:nvGraphicFramePr>
          <p:cNvPr id="5" name="Diagram 4"/>
          <p:cNvGraphicFramePr/>
          <p:nvPr/>
        </p:nvGraphicFramePr>
        <p:xfrm>
          <a:off x="838200" y="1371600"/>
          <a:ext cx="69342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144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order to achieve the first normal form, following steps need to be performed:</a:t>
            </a:r>
          </a:p>
        </p:txBody>
      </p:sp>
      <p:sp>
        <p:nvSpPr>
          <p:cNvPr id="7" name="TextBox 6"/>
          <p:cNvSpPr txBox="1"/>
          <p:nvPr/>
        </p:nvSpPr>
        <p:spPr>
          <a:xfrm>
            <a:off x="381000" y="3429000"/>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a:t>
            </a:r>
            <a:r>
              <a:rPr lang="en-US" sz="1800" b="1" dirty="0" smtClean="0">
                <a:cs typeface="Courier New" pitchFamily="49" charset="0"/>
              </a:rPr>
              <a:t>Employee Project Details</a:t>
            </a:r>
            <a:r>
              <a:rPr lang="en-US" sz="1800" dirty="0" smtClean="0">
                <a:latin typeface="Calibri" pitchFamily="34" charset="0"/>
                <a:cs typeface="Calibri" pitchFamily="34" charset="0"/>
              </a:rPr>
              <a:t> table as follows:</a:t>
            </a:r>
          </a:p>
        </p:txBody>
      </p:sp>
      <p:pic>
        <p:nvPicPr>
          <p:cNvPr id="9218" name="Picture 2"/>
          <p:cNvPicPr>
            <a:picLocks noChangeAspect="1" noChangeArrowheads="1"/>
          </p:cNvPicPr>
          <p:nvPr/>
        </p:nvPicPr>
        <p:blipFill>
          <a:blip r:embed="rId7" cstate="print"/>
          <a:srcRect/>
          <a:stretch>
            <a:fillRect/>
          </a:stretch>
        </p:blipFill>
        <p:spPr bwMode="auto">
          <a:xfrm>
            <a:off x="838200" y="3886200"/>
            <a:ext cx="7381547" cy="1295400"/>
          </a:xfrm>
          <a:prstGeom prst="rect">
            <a:avLst/>
          </a:prstGeom>
          <a:noFill/>
          <a:ln w="9525">
            <a:noFill/>
            <a:miter lim="800000"/>
            <a:headEnd/>
            <a:tailEnd/>
          </a:ln>
        </p:spPr>
      </p:pic>
      <p:sp>
        <p:nvSpPr>
          <p:cNvPr id="9" name="TextBox 8"/>
          <p:cNvSpPr txBox="1"/>
          <p:nvPr/>
        </p:nvSpPr>
        <p:spPr>
          <a:xfrm>
            <a:off x="381000" y="5345668"/>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 has data related to projects and employees.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 needs to be split into two tables, that is, a </a:t>
            </a:r>
            <a:r>
              <a:rPr lang="en-US" sz="1800" b="1" dirty="0" smtClean="0">
                <a:cs typeface="Courier New" pitchFamily="49" charset="0"/>
              </a:rPr>
              <a:t>Project Details</a:t>
            </a:r>
            <a:r>
              <a:rPr lang="en-US" sz="1800" dirty="0" smtClean="0">
                <a:latin typeface="Calibri" pitchFamily="34" charset="0"/>
                <a:cs typeface="Calibri" pitchFamily="34" charset="0"/>
              </a:rPr>
              <a:t> table and an </a:t>
            </a:r>
            <a:r>
              <a:rPr lang="en-US" sz="1800" b="1" dirty="0" smtClean="0">
                <a:cs typeface="Courier New" pitchFamily="49" charset="0"/>
              </a:rPr>
              <a:t>Employee Details</a:t>
            </a:r>
            <a:r>
              <a:rPr lang="en-US" sz="1800" dirty="0" smtClean="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 columns, </a:t>
            </a:r>
            <a:r>
              <a:rPr lang="en-US" sz="1800" b="1" dirty="0" err="1" smtClean="0">
                <a:cs typeface="Courier New" pitchFamily="49" charset="0"/>
              </a:rPr>
              <a:t>Project_id</a:t>
            </a:r>
            <a:r>
              <a:rPr lang="en-US" sz="1800" dirty="0" smtClean="0">
                <a:latin typeface="Calibri" pitchFamily="34" charset="0"/>
                <a:cs typeface="Calibri" pitchFamily="34" charset="0"/>
              </a:rPr>
              <a:t> and </a:t>
            </a:r>
            <a:r>
              <a:rPr lang="en-US" sz="1800" b="1" dirty="0" err="1" smtClean="0">
                <a:cs typeface="Courier New" pitchFamily="49" charset="0"/>
              </a:rPr>
              <a:t>Project_names</a:t>
            </a:r>
            <a:r>
              <a:rPr lang="en-US" sz="1800" dirty="0" smtClean="0">
                <a:latin typeface="Calibri" pitchFamily="34" charset="0"/>
                <a:cs typeface="Calibri" pitchFamily="34" charset="0"/>
              </a:rPr>
              <a:t>, have multiple values.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First Normal Form 2-2</a:t>
            </a:r>
            <a:endParaRPr lang="en-US" dirty="0"/>
          </a:p>
        </p:txBody>
      </p:sp>
      <p:sp>
        <p:nvSpPr>
          <p:cNvPr id="5" name="TextBox 4"/>
          <p:cNvSpPr txBox="1"/>
          <p:nvPr/>
        </p:nvSpPr>
        <p:spPr>
          <a:xfrm>
            <a:off x="381000" y="1018401"/>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needs to be split over different rows.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resultant tables are </a:t>
            </a:r>
            <a:r>
              <a:rPr lang="en-US" sz="1800" b="1" dirty="0" smtClean="0">
                <a:cs typeface="Courier New" pitchFamily="49" charset="0"/>
              </a:rPr>
              <a:t>Project Details</a:t>
            </a:r>
            <a:r>
              <a:rPr lang="en-US" sz="1800" dirty="0" smtClean="0">
                <a:latin typeface="Calibri" pitchFamily="34" charset="0"/>
                <a:cs typeface="Calibri" pitchFamily="34" charset="0"/>
              </a:rPr>
              <a:t> and </a:t>
            </a:r>
            <a:r>
              <a:rPr lang="en-US" sz="1800" b="1" dirty="0" smtClean="0">
                <a:cs typeface="Courier New" pitchFamily="49" charset="0"/>
              </a:rPr>
              <a:t>Employee Details</a:t>
            </a:r>
            <a:r>
              <a:rPr lang="en-US" sz="1800" dirty="0" smtClean="0">
                <a:latin typeface="Calibri" pitchFamily="34" charset="0"/>
                <a:cs typeface="Calibri" pitchFamily="34" charset="0"/>
              </a:rPr>
              <a:t> as follows:</a:t>
            </a:r>
          </a:p>
        </p:txBody>
      </p:sp>
      <p:pic>
        <p:nvPicPr>
          <p:cNvPr id="10242" name="Picture 2"/>
          <p:cNvPicPr>
            <a:picLocks noChangeAspect="1" noChangeArrowheads="1"/>
          </p:cNvPicPr>
          <p:nvPr/>
        </p:nvPicPr>
        <p:blipFill>
          <a:blip r:embed="rId2" cstate="print"/>
          <a:srcRect/>
          <a:stretch>
            <a:fillRect/>
          </a:stretch>
        </p:blipFill>
        <p:spPr bwMode="auto">
          <a:xfrm>
            <a:off x="838200" y="2057400"/>
            <a:ext cx="3478061" cy="10668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838200" y="3581401"/>
            <a:ext cx="4806462" cy="1371600"/>
          </a:xfrm>
          <a:prstGeom prst="rect">
            <a:avLst/>
          </a:prstGeom>
          <a:noFill/>
          <a:ln w="9525">
            <a:noFill/>
            <a:miter lim="800000"/>
            <a:headEnd/>
            <a:tailEnd/>
          </a:ln>
        </p:spPr>
      </p:pic>
      <p:sp>
        <p:nvSpPr>
          <p:cNvPr id="8" name="TextBox 7"/>
          <p:cNvSpPr txBox="1"/>
          <p:nvPr/>
        </p:nvSpPr>
        <p:spPr>
          <a:xfrm>
            <a:off x="1752600" y="31761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Project Details</a:t>
            </a:r>
            <a:endParaRPr lang="en-US" b="1" dirty="0">
              <a:latin typeface="Calibri" pitchFamily="34" charset="0"/>
              <a:cs typeface="Calibri" pitchFamily="34" charset="0"/>
            </a:endParaRPr>
          </a:p>
        </p:txBody>
      </p:sp>
      <p:sp>
        <p:nvSpPr>
          <p:cNvPr id="9" name="TextBox 8"/>
          <p:cNvSpPr txBox="1"/>
          <p:nvPr/>
        </p:nvSpPr>
        <p:spPr>
          <a:xfrm>
            <a:off x="1676400" y="50049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Employee Details</a:t>
            </a:r>
            <a:endParaRPr lang="en-US" b="1" dirty="0">
              <a:latin typeface="Calibri" pitchFamily="34" charset="0"/>
              <a:cs typeface="Calibri" pitchFamily="34" charset="0"/>
            </a:endParaRPr>
          </a:p>
        </p:txBody>
      </p:sp>
      <p:sp>
        <p:nvSpPr>
          <p:cNvPr id="10" name="TextBox 9"/>
          <p:cNvSpPr txBox="1"/>
          <p:nvPr/>
        </p:nvSpPr>
        <p:spPr>
          <a:xfrm>
            <a:off x="381000" y="5276671"/>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err="1" smtClean="0">
                <a:cs typeface="Courier New" pitchFamily="49" charset="0"/>
              </a:rPr>
              <a:t>Project_id</a:t>
            </a:r>
            <a:r>
              <a:rPr lang="en-US" sz="1800" dirty="0" smtClean="0">
                <a:latin typeface="Calibri" pitchFamily="34" charset="0"/>
                <a:cs typeface="Calibri" pitchFamily="34" charset="0"/>
              </a:rPr>
              <a:t> attribute is the primary key for the </a:t>
            </a:r>
            <a:r>
              <a:rPr lang="en-US" sz="1800" b="1" dirty="0" smtClean="0">
                <a:cs typeface="Courier New" pitchFamily="49" charset="0"/>
              </a:rPr>
              <a:t>Project Details</a:t>
            </a:r>
            <a:r>
              <a:rPr lang="en-US" sz="1800" dirty="0" smtClean="0">
                <a:latin typeface="Calibri" pitchFamily="34" charset="0"/>
                <a:cs typeface="Calibri" pitchFamily="34" charset="0"/>
              </a:rPr>
              <a:t>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err="1" smtClean="0">
                <a:cs typeface="Courier New" pitchFamily="49" charset="0"/>
              </a:rPr>
              <a:t>Emp_no</a:t>
            </a:r>
            <a:r>
              <a:rPr lang="en-US" sz="1800" dirty="0" smtClean="0">
                <a:latin typeface="Calibri" pitchFamily="34" charset="0"/>
                <a:cs typeface="Calibri" pitchFamily="34" charset="0"/>
              </a:rPr>
              <a:t> attribute is the primary key for the </a:t>
            </a:r>
            <a:r>
              <a:rPr lang="en-US" sz="1800" b="1" dirty="0" smtClean="0">
                <a:cs typeface="Courier New" pitchFamily="49" charset="0"/>
              </a:rPr>
              <a:t>Employee Details</a:t>
            </a:r>
            <a:r>
              <a:rPr lang="en-US" sz="1800" dirty="0" smtClean="0">
                <a:latin typeface="Calibri" pitchFamily="34" charset="0"/>
                <a:cs typeface="Calibri" pitchFamily="34" charset="0"/>
              </a:rPr>
              <a:t>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Therefore, in first normal form, the initial </a:t>
            </a:r>
            <a:r>
              <a:rPr lang="en-US" sz="1800" b="1" dirty="0" smtClean="0">
                <a:cs typeface="Courier New" pitchFamily="49" charset="0"/>
              </a:rPr>
              <a:t>Employee Project Details</a:t>
            </a:r>
            <a:r>
              <a:rPr lang="en-US" sz="1800" dirty="0" smtClean="0">
                <a:latin typeface="Calibri" pitchFamily="34" charset="0"/>
                <a:cs typeface="Calibri" pitchFamily="34" charset="0"/>
              </a:rPr>
              <a:t> table has been reduced to the </a:t>
            </a:r>
            <a:r>
              <a:rPr lang="en-US" sz="1800" b="1" dirty="0" smtClean="0">
                <a:cs typeface="Courier New" pitchFamily="49" charset="0"/>
              </a:rPr>
              <a:t>Project Details</a:t>
            </a:r>
            <a:r>
              <a:rPr lang="en-US" sz="1800" dirty="0" smtClean="0">
                <a:latin typeface="Calibri" pitchFamily="34" charset="0"/>
                <a:cs typeface="Calibri" pitchFamily="34" charset="0"/>
              </a:rPr>
              <a:t> and </a:t>
            </a:r>
            <a:r>
              <a:rPr lang="en-US" sz="1800" b="1" dirty="0" smtClean="0">
                <a:cs typeface="Courier New" pitchFamily="49" charset="0"/>
              </a:rPr>
              <a:t>Employee Details</a:t>
            </a:r>
            <a:r>
              <a:rPr lang="en-US" sz="1800" dirty="0" smtClean="0">
                <a:latin typeface="Calibri" pitchFamily="34" charset="0"/>
                <a:cs typeface="Calibri" pitchFamily="34" charset="0"/>
              </a:rPr>
              <a:t> tables.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369331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data model is a group of conceptual tools that describes data, its relationships, and semantics.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also consists of the consistency constraints that the data adheres to.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Entity-Relationship, Relational, Network, and Hierarchical models are examples of data models.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development of every database begins with the basic step of analyzing its data in order to determine the data model that would best represent it.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this step is completed, the data model is applied to the data.</a:t>
            </a:r>
          </a:p>
          <a:p>
            <a:pPr>
              <a:lnSpc>
                <a:spcPct val="100000"/>
              </a:lnSpc>
              <a:spcBef>
                <a:spcPts val="0"/>
              </a:spcBef>
            </a:pP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Second Normal Form 1-2</a:t>
            </a:r>
            <a:endParaRPr lang="en-US" dirty="0"/>
          </a:p>
        </p:txBody>
      </p:sp>
      <p:sp>
        <p:nvSpPr>
          <p:cNvPr id="6" name="TextBox 5"/>
          <p:cNvSpPr txBox="1"/>
          <p:nvPr/>
        </p:nvSpPr>
        <p:spPr>
          <a:xfrm>
            <a:off x="381000" y="1002268"/>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tables are said to be in second normal form if:</a:t>
            </a:r>
          </a:p>
        </p:txBody>
      </p:sp>
      <p:sp>
        <p:nvSpPr>
          <p:cNvPr id="7" name="TextBox 6"/>
          <p:cNvSpPr txBox="1"/>
          <p:nvPr/>
        </p:nvSpPr>
        <p:spPr>
          <a:xfrm>
            <a:off x="381000" y="3663077"/>
            <a:ext cx="83058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Partial dependency means a non-key attribute should not be partially dependent on more than one key attribute.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smtClean="0">
                <a:cs typeface="Courier New" pitchFamily="49" charset="0"/>
              </a:rPr>
              <a:t>Project Details</a:t>
            </a:r>
            <a:r>
              <a:rPr lang="en-US" sz="1800" dirty="0" smtClean="0">
                <a:latin typeface="Calibri" pitchFamily="34" charset="0"/>
                <a:cs typeface="Calibri" pitchFamily="34" charset="0"/>
              </a:rPr>
              <a:t> and </a:t>
            </a:r>
            <a:r>
              <a:rPr lang="en-US" sz="1800" b="1" dirty="0" smtClean="0">
                <a:cs typeface="Courier New" pitchFamily="49" charset="0"/>
              </a:rPr>
              <a:t>Employee Details</a:t>
            </a:r>
            <a:r>
              <a:rPr lang="en-US" sz="1800" dirty="0" smtClean="0">
                <a:latin typeface="Calibri" pitchFamily="34" charset="0"/>
                <a:cs typeface="Calibri" pitchFamily="34" charset="0"/>
              </a:rPr>
              <a:t> tables do not exhibit any partial dependencies.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err="1" smtClean="0">
                <a:cs typeface="Courier New" pitchFamily="49" charset="0"/>
              </a:rPr>
              <a:t>Project_name</a:t>
            </a:r>
            <a:r>
              <a:rPr lang="en-US" sz="1800" dirty="0" smtClean="0">
                <a:latin typeface="Calibri" pitchFamily="34" charset="0"/>
                <a:cs typeface="Calibri" pitchFamily="34" charset="0"/>
              </a:rPr>
              <a:t> is dependent only on </a:t>
            </a:r>
            <a:r>
              <a:rPr lang="en-US" sz="1800" b="1" dirty="0" err="1" smtClean="0">
                <a:cs typeface="Courier New" pitchFamily="49" charset="0"/>
              </a:rPr>
              <a:t>Project_id</a:t>
            </a:r>
            <a:r>
              <a:rPr lang="en-US" sz="1800" dirty="0" smtClean="0">
                <a:cs typeface="Courier New" pitchFamily="49" charset="0"/>
              </a:rPr>
              <a:t> </a:t>
            </a:r>
            <a:r>
              <a:rPr lang="en-US" sz="1800" dirty="0" smtClean="0">
                <a:latin typeface="Calibri" pitchFamily="34" charset="0"/>
                <a:cs typeface="Calibri" pitchFamily="34" charset="0"/>
              </a:rPr>
              <a:t>and </a:t>
            </a:r>
            <a:r>
              <a:rPr lang="en-US" sz="1800" b="1" dirty="0" err="1" smtClean="0">
                <a:cs typeface="Courier New" pitchFamily="49" charset="0"/>
              </a:rPr>
              <a:t>Emp_name</a:t>
            </a:r>
            <a:r>
              <a:rPr lang="en-US" sz="1800" dirty="0" smtClean="0">
                <a:latin typeface="Calibri" pitchFamily="34" charset="0"/>
                <a:cs typeface="Calibri" pitchFamily="34" charset="0"/>
              </a:rPr>
              <a:t>, </a:t>
            </a:r>
            <a:r>
              <a:rPr lang="en-US" sz="1800" b="1" dirty="0" smtClean="0">
                <a:cs typeface="Courier New" pitchFamily="49" charset="0"/>
              </a:rPr>
              <a:t>Grade</a:t>
            </a:r>
            <a:r>
              <a:rPr lang="en-US" sz="1800" dirty="0" smtClean="0">
                <a:latin typeface="Calibri" pitchFamily="34" charset="0"/>
                <a:cs typeface="Calibri" pitchFamily="34" charset="0"/>
              </a:rPr>
              <a:t>, and </a:t>
            </a:r>
            <a:r>
              <a:rPr lang="en-US" sz="1800" b="1" dirty="0" smtClean="0">
                <a:cs typeface="Courier New" pitchFamily="49" charset="0"/>
              </a:rPr>
              <a:t>Salary</a:t>
            </a:r>
            <a:r>
              <a:rPr lang="en-US" sz="1800" dirty="0" smtClean="0">
                <a:latin typeface="Calibri" pitchFamily="34" charset="0"/>
                <a:cs typeface="Calibri" pitchFamily="34" charset="0"/>
              </a:rPr>
              <a:t> are dependant only on </a:t>
            </a:r>
            <a:r>
              <a:rPr lang="en-US" sz="1800" b="1" dirty="0" err="1" smtClean="0">
                <a:cs typeface="Courier New" pitchFamily="49" charset="0"/>
              </a:rPr>
              <a:t>Emp_no</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tables also need to be related through foreign keys.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third table, named </a:t>
            </a:r>
            <a:r>
              <a:rPr lang="en-US" sz="1800" b="1" dirty="0" smtClean="0">
                <a:cs typeface="Courier New" pitchFamily="49" charset="0"/>
              </a:rPr>
              <a:t>Employee Project Details</a:t>
            </a:r>
            <a:r>
              <a:rPr lang="en-US" sz="1800" dirty="0" smtClean="0">
                <a:latin typeface="Calibri" pitchFamily="34" charset="0"/>
                <a:cs typeface="Calibri" pitchFamily="34" charset="0"/>
              </a:rPr>
              <a:t>, is created with only two columns, </a:t>
            </a:r>
            <a:r>
              <a:rPr lang="en-US" sz="1800" b="1" dirty="0" err="1" smtClean="0">
                <a:cs typeface="Courier New" pitchFamily="49" charset="0"/>
              </a:rPr>
              <a:t>Project_id</a:t>
            </a:r>
            <a:r>
              <a:rPr lang="en-US" sz="1800" dirty="0" smtClean="0">
                <a:latin typeface="Calibri" pitchFamily="34" charset="0"/>
                <a:cs typeface="Calibri" pitchFamily="34" charset="0"/>
              </a:rPr>
              <a:t> and </a:t>
            </a:r>
            <a:r>
              <a:rPr lang="en-US" sz="1800" b="1" dirty="0" err="1" smtClean="0">
                <a:cs typeface="Courier New" pitchFamily="49" charset="0"/>
              </a:rPr>
              <a:t>Emp_no</a:t>
            </a:r>
            <a:r>
              <a:rPr lang="en-US" sz="1800" dirty="0" smtClean="0">
                <a:latin typeface="Calibri" pitchFamily="34" charset="0"/>
                <a:cs typeface="Calibri" pitchFamily="34" charset="0"/>
              </a:rPr>
              <a:t>. </a:t>
            </a:r>
          </a:p>
        </p:txBody>
      </p:sp>
      <p:graphicFrame>
        <p:nvGraphicFramePr>
          <p:cNvPr id="10" name="Diagram 9"/>
          <p:cNvGraphicFramePr/>
          <p:nvPr/>
        </p:nvGraphicFramePr>
        <p:xfrm>
          <a:off x="457200" y="1447800"/>
          <a:ext cx="7239000"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Second Normal Form 2-2</a:t>
            </a:r>
            <a:endParaRPr lang="en-US" dirty="0"/>
          </a:p>
        </p:txBody>
      </p:sp>
      <p:sp>
        <p:nvSpPr>
          <p:cNvPr id="5" name="TextBox 4"/>
          <p:cNvSpPr txBox="1"/>
          <p:nvPr/>
        </p:nvSpPr>
        <p:spPr>
          <a:xfrm>
            <a:off x="381000" y="1002268"/>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So, the project and employee details tables on conversion to second normal form generates tables </a:t>
            </a:r>
            <a:r>
              <a:rPr lang="en-US" sz="1800" b="1" dirty="0" smtClean="0">
                <a:cs typeface="Courier New" pitchFamily="49" charset="0"/>
              </a:rPr>
              <a:t>Project Details</a:t>
            </a:r>
            <a:r>
              <a:rPr lang="en-US" sz="1800" dirty="0" smtClean="0">
                <a:latin typeface="Calibri" pitchFamily="34" charset="0"/>
                <a:cs typeface="Calibri" pitchFamily="34" charset="0"/>
              </a:rPr>
              <a:t>, </a:t>
            </a:r>
            <a:r>
              <a:rPr lang="en-US" sz="1800" b="1" dirty="0" smtClean="0">
                <a:cs typeface="Courier New" pitchFamily="49" charset="0"/>
              </a:rPr>
              <a:t>Employee Details</a:t>
            </a:r>
            <a:r>
              <a:rPr lang="en-US" sz="1800" dirty="0" smtClean="0">
                <a:latin typeface="Calibri" pitchFamily="34" charset="0"/>
                <a:cs typeface="Calibri" pitchFamily="34" charset="0"/>
              </a:rPr>
              <a:t>, and </a:t>
            </a:r>
            <a:r>
              <a:rPr lang="en-US" sz="1800" b="1" dirty="0" smtClean="0">
                <a:cs typeface="Courier New" pitchFamily="49" charset="0"/>
              </a:rPr>
              <a:t>Employee Project Details</a:t>
            </a:r>
            <a:r>
              <a:rPr lang="en-US" sz="1800" dirty="0" smtClean="0">
                <a:latin typeface="Calibri" pitchFamily="34" charset="0"/>
                <a:cs typeface="Calibri" pitchFamily="34" charset="0"/>
              </a:rPr>
              <a:t> as follows:</a:t>
            </a:r>
          </a:p>
        </p:txBody>
      </p:sp>
      <p:pic>
        <p:nvPicPr>
          <p:cNvPr id="11266" name="Picture 2"/>
          <p:cNvPicPr>
            <a:picLocks noChangeAspect="1" noChangeArrowheads="1"/>
          </p:cNvPicPr>
          <p:nvPr/>
        </p:nvPicPr>
        <p:blipFill>
          <a:blip r:embed="rId2" cstate="print"/>
          <a:srcRect/>
          <a:stretch>
            <a:fillRect/>
          </a:stretch>
        </p:blipFill>
        <p:spPr bwMode="auto">
          <a:xfrm>
            <a:off x="838200" y="2133600"/>
            <a:ext cx="3257550" cy="67627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4267200" y="2133600"/>
            <a:ext cx="4057650" cy="1114425"/>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990600" y="3248025"/>
            <a:ext cx="2895600" cy="1323975"/>
          </a:xfrm>
          <a:prstGeom prst="rect">
            <a:avLst/>
          </a:prstGeom>
          <a:noFill/>
          <a:ln w="9525">
            <a:noFill/>
            <a:miter lim="800000"/>
            <a:headEnd/>
            <a:tailEnd/>
          </a:ln>
        </p:spPr>
      </p:pic>
      <p:sp>
        <p:nvSpPr>
          <p:cNvPr id="9" name="TextBox 8"/>
          <p:cNvSpPr txBox="1"/>
          <p:nvPr/>
        </p:nvSpPr>
        <p:spPr>
          <a:xfrm>
            <a:off x="1600200" y="28713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Project Details</a:t>
            </a:r>
            <a:endParaRPr lang="en-US" b="1" dirty="0">
              <a:latin typeface="Calibri" pitchFamily="34" charset="0"/>
              <a:cs typeface="Calibri" pitchFamily="34" charset="0"/>
            </a:endParaRPr>
          </a:p>
        </p:txBody>
      </p:sp>
      <p:sp>
        <p:nvSpPr>
          <p:cNvPr id="10" name="TextBox 9"/>
          <p:cNvSpPr txBox="1"/>
          <p:nvPr/>
        </p:nvSpPr>
        <p:spPr>
          <a:xfrm>
            <a:off x="1295400" y="4648200"/>
            <a:ext cx="2209800" cy="243143"/>
          </a:xfrm>
          <a:prstGeom prst="rect">
            <a:avLst/>
          </a:prstGeom>
          <a:noFill/>
        </p:spPr>
        <p:txBody>
          <a:bodyPr wrap="square" rtlCol="0">
            <a:spAutoFit/>
          </a:bodyPr>
          <a:lstStyle/>
          <a:p>
            <a:r>
              <a:rPr lang="en-US" b="1" dirty="0" smtClean="0">
                <a:latin typeface="Calibri" pitchFamily="34" charset="0"/>
                <a:cs typeface="Calibri" pitchFamily="34" charset="0"/>
              </a:rPr>
              <a:t>Employee Project Details</a:t>
            </a:r>
            <a:endParaRPr lang="en-US" b="1" dirty="0">
              <a:latin typeface="Calibri" pitchFamily="34" charset="0"/>
              <a:cs typeface="Calibri" pitchFamily="34" charset="0"/>
            </a:endParaRPr>
          </a:p>
        </p:txBody>
      </p:sp>
      <p:sp>
        <p:nvSpPr>
          <p:cNvPr id="11" name="TextBox 10"/>
          <p:cNvSpPr txBox="1"/>
          <p:nvPr/>
        </p:nvSpPr>
        <p:spPr>
          <a:xfrm>
            <a:off x="5486400" y="33285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Employee Details</a:t>
            </a:r>
            <a:endParaRPr lang="en-US" b="1" dirty="0">
              <a:latin typeface="Calibri" pitchFamily="34" charset="0"/>
              <a:cs typeface="Calibri" pitchFamily="34" charset="0"/>
            </a:endParaRPr>
          </a:p>
        </p:txBody>
      </p:sp>
      <p:sp>
        <p:nvSpPr>
          <p:cNvPr id="12" name="TextBox 11"/>
          <p:cNvSpPr txBox="1"/>
          <p:nvPr/>
        </p:nvSpPr>
        <p:spPr>
          <a:xfrm>
            <a:off x="381000" y="5020270"/>
            <a:ext cx="83058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attributes, </a:t>
            </a:r>
            <a:r>
              <a:rPr lang="en-US" sz="1800" b="1" dirty="0" err="1" smtClean="0">
                <a:cs typeface="Courier New" pitchFamily="49" charset="0"/>
              </a:rPr>
              <a:t>Emp_no</a:t>
            </a:r>
            <a:r>
              <a:rPr lang="en-US" sz="1800" dirty="0" smtClean="0">
                <a:latin typeface="Calibri" pitchFamily="34" charset="0"/>
                <a:cs typeface="Calibri" pitchFamily="34" charset="0"/>
              </a:rPr>
              <a:t> and </a:t>
            </a:r>
            <a:r>
              <a:rPr lang="en-US" sz="1800" b="1" dirty="0" err="1" smtClean="0">
                <a:cs typeface="Courier New" pitchFamily="49" charset="0"/>
              </a:rPr>
              <a:t>Project_id</a:t>
            </a:r>
            <a:r>
              <a:rPr lang="en-US" sz="1800" dirty="0" smtClean="0">
                <a:latin typeface="Calibri" pitchFamily="34" charset="0"/>
                <a:cs typeface="Calibri" pitchFamily="34" charset="0"/>
              </a:rPr>
              <a:t>, of the </a:t>
            </a:r>
            <a:r>
              <a:rPr lang="en-US" sz="1800" b="1" dirty="0" smtClean="0">
                <a:cs typeface="Courier New" pitchFamily="49" charset="0"/>
              </a:rPr>
              <a:t>Employee Project</a:t>
            </a:r>
            <a:r>
              <a:rPr lang="en-US" sz="1800" dirty="0" smtClean="0">
                <a:cs typeface="Courier New" pitchFamily="49" charset="0"/>
              </a:rPr>
              <a:t> </a:t>
            </a:r>
            <a:r>
              <a:rPr lang="en-US" sz="1800" b="1" dirty="0" smtClean="0">
                <a:cs typeface="Courier New" pitchFamily="49" charset="0"/>
              </a:rPr>
              <a:t>Details</a:t>
            </a:r>
            <a:r>
              <a:rPr lang="en-US" sz="1800" dirty="0" smtClean="0">
                <a:latin typeface="Calibri" pitchFamily="34" charset="0"/>
                <a:cs typeface="Calibri" pitchFamily="34" charset="0"/>
              </a:rPr>
              <a:t> table combine together to form the primary key.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Such primary keys are called composite primary keys.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Third Normal Form 1-3</a:t>
            </a:r>
            <a:endParaRPr lang="en-US" dirty="0"/>
          </a:p>
        </p:txBody>
      </p:sp>
      <p:sp>
        <p:nvSpPr>
          <p:cNvPr id="5" name="TextBox 4"/>
          <p:cNvSpPr txBox="1"/>
          <p:nvPr/>
        </p:nvSpPr>
        <p:spPr>
          <a:xfrm>
            <a:off x="381000" y="1002268"/>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achieve the third normal form:</a:t>
            </a:r>
          </a:p>
        </p:txBody>
      </p:sp>
      <p:graphicFrame>
        <p:nvGraphicFramePr>
          <p:cNvPr id="6" name="Diagram 5"/>
          <p:cNvGraphicFramePr/>
          <p:nvPr/>
        </p:nvGraphicFramePr>
        <p:xfrm>
          <a:off x="457200" y="1447800"/>
          <a:ext cx="7239000"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124200"/>
            <a:ext cx="83058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smtClean="0">
                <a:cs typeface="Courier New" pitchFamily="49" charset="0"/>
              </a:rPr>
              <a:t>Project Details</a:t>
            </a:r>
            <a:r>
              <a:rPr lang="en-US" sz="1800" dirty="0" smtClean="0">
                <a:latin typeface="Calibri" pitchFamily="34" charset="0"/>
                <a:cs typeface="Calibri" pitchFamily="34" charset="0"/>
              </a:rPr>
              <a:t>, </a:t>
            </a:r>
            <a:r>
              <a:rPr lang="en-US" sz="1800" b="1" dirty="0" smtClean="0">
                <a:cs typeface="Courier New" pitchFamily="49" charset="0"/>
              </a:rPr>
              <a:t>Employee Details</a:t>
            </a:r>
            <a:r>
              <a:rPr lang="en-US" sz="1800" dirty="0" smtClean="0">
                <a:latin typeface="Calibri" pitchFamily="34" charset="0"/>
                <a:cs typeface="Calibri" pitchFamily="34" charset="0"/>
              </a:rPr>
              <a:t>, and </a:t>
            </a:r>
            <a:r>
              <a:rPr lang="en-US" sz="1800" b="1" dirty="0" smtClean="0">
                <a:cs typeface="Courier New" pitchFamily="49" charset="0"/>
              </a:rPr>
              <a:t>Employee Project Details</a:t>
            </a:r>
            <a:r>
              <a:rPr lang="en-US" sz="1800" dirty="0" smtClean="0">
                <a:latin typeface="Calibri" pitchFamily="34" charset="0"/>
                <a:cs typeface="Calibri" pitchFamily="34" charset="0"/>
              </a:rPr>
              <a:t> tables are in second normal form.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an attribute can be determined by another non-key attribute, it is called a transitive dependency.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That is, every non-key attribute should be determined by the key attribute only.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a non-key attribute can be determined by another non-key attribute, it needs to put into another table.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Third Normal Form 2-3</a:t>
            </a:r>
            <a:endParaRPr lang="en-US" dirty="0"/>
          </a:p>
        </p:txBody>
      </p:sp>
      <p:sp>
        <p:nvSpPr>
          <p:cNvPr id="5" name="TextBox 4"/>
          <p:cNvSpPr txBox="1"/>
          <p:nvPr/>
        </p:nvSpPr>
        <p:spPr>
          <a:xfrm>
            <a:off x="381000" y="1002268"/>
            <a:ext cx="83058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 observing the different tables, it is seen that the </a:t>
            </a:r>
            <a:r>
              <a:rPr lang="en-US" sz="1800" b="1" dirty="0" smtClean="0">
                <a:cs typeface="Courier New" pitchFamily="49" charset="0"/>
              </a:rPr>
              <a:t>Project Details</a:t>
            </a:r>
            <a:r>
              <a:rPr lang="en-US" sz="1800" dirty="0" smtClean="0">
                <a:latin typeface="Calibri" pitchFamily="34" charset="0"/>
                <a:cs typeface="Calibri" pitchFamily="34" charset="0"/>
              </a:rPr>
              <a:t> and </a:t>
            </a:r>
            <a:r>
              <a:rPr lang="en-US" sz="1800" b="1" dirty="0" smtClean="0">
                <a:cs typeface="Courier New" pitchFamily="49" charset="0"/>
              </a:rPr>
              <a:t>Employee Project Details</a:t>
            </a:r>
            <a:r>
              <a:rPr lang="en-US" sz="1800" dirty="0" smtClean="0">
                <a:latin typeface="Calibri" pitchFamily="34" charset="0"/>
                <a:cs typeface="Calibri" pitchFamily="34" charset="0"/>
              </a:rPr>
              <a:t> tables do not exhibit any such transitive dependencies.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non-key attributes are totally determined by the key attributes. </a:t>
            </a:r>
          </a:p>
          <a:p>
            <a:pPr marL="341313" indent="-341313">
              <a:lnSpc>
                <a:spcPct val="100000"/>
              </a:lnSpc>
              <a:spcBef>
                <a:spcPts val="0"/>
              </a:spcBef>
              <a:buFont typeface="Wingdings" pitchFamily="2" charset="2"/>
              <a:buChar char="Ø"/>
            </a:pPr>
            <a:r>
              <a:rPr lang="en-US" sz="1800" b="1" dirty="0" err="1" smtClean="0">
                <a:cs typeface="Courier New" pitchFamily="49" charset="0"/>
              </a:rPr>
              <a:t>Project_name</a:t>
            </a:r>
            <a:r>
              <a:rPr lang="en-US" sz="1800" dirty="0" smtClean="0">
                <a:latin typeface="Calibri" pitchFamily="34" charset="0"/>
                <a:cs typeface="Calibri" pitchFamily="34" charset="0"/>
              </a:rPr>
              <a:t> is only determined by </a:t>
            </a:r>
            <a:r>
              <a:rPr lang="en-US" sz="1800" b="1" dirty="0" err="1" smtClean="0">
                <a:cs typeface="Courier New" pitchFamily="49" charset="0"/>
              </a:rPr>
              <a:t>Project_number</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 further scrutinizing the </a:t>
            </a:r>
            <a:r>
              <a:rPr lang="en-US" sz="1800" b="1" dirty="0" smtClean="0">
                <a:cs typeface="Courier New" pitchFamily="49" charset="0"/>
              </a:rPr>
              <a:t>Employee Details</a:t>
            </a:r>
            <a:r>
              <a:rPr lang="en-US" sz="1800" dirty="0" smtClean="0">
                <a:latin typeface="Calibri" pitchFamily="34" charset="0"/>
                <a:cs typeface="Calibri" pitchFamily="34" charset="0"/>
              </a:rPr>
              <a:t> table, a certain inconsistency is seen.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attribute </a:t>
            </a:r>
            <a:r>
              <a:rPr lang="en-US" sz="1800" b="1" dirty="0" smtClean="0">
                <a:cs typeface="Courier New" pitchFamily="49" charset="0"/>
              </a:rPr>
              <a:t>Salary</a:t>
            </a:r>
            <a:r>
              <a:rPr lang="en-US" sz="1800" dirty="0" smtClean="0">
                <a:latin typeface="Calibri" pitchFamily="34" charset="0"/>
                <a:cs typeface="Calibri" pitchFamily="34" charset="0"/>
              </a:rPr>
              <a:t> is determined by the attribute </a:t>
            </a:r>
            <a:r>
              <a:rPr lang="en-US" sz="1800" b="1" dirty="0" smtClean="0">
                <a:cs typeface="Courier New" pitchFamily="49" charset="0"/>
              </a:rPr>
              <a:t>Grade</a:t>
            </a:r>
            <a:r>
              <a:rPr lang="en-US" sz="1800" dirty="0" smtClean="0">
                <a:latin typeface="Calibri" pitchFamily="34" charset="0"/>
                <a:cs typeface="Calibri" pitchFamily="34" charset="0"/>
              </a:rPr>
              <a:t> and not the key attribute </a:t>
            </a:r>
            <a:r>
              <a:rPr lang="en-US" sz="1800" b="1" dirty="0" err="1" smtClean="0">
                <a:cs typeface="Courier New" pitchFamily="49" charset="0"/>
              </a:rPr>
              <a:t>Emp_no</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this transitive dependency needs to be removed.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smtClean="0">
                <a:cs typeface="Courier New" pitchFamily="49" charset="0"/>
              </a:rPr>
              <a:t>Employee Details</a:t>
            </a:r>
            <a:r>
              <a:rPr lang="en-US" sz="1800" dirty="0" smtClean="0">
                <a:latin typeface="Calibri" pitchFamily="34" charset="0"/>
                <a:cs typeface="Calibri" pitchFamily="34" charset="0"/>
              </a:rPr>
              <a:t> table can be split into </a:t>
            </a:r>
            <a:r>
              <a:rPr lang="en-US" sz="1800" b="1" dirty="0" smtClean="0">
                <a:cs typeface="Courier New" pitchFamily="49" charset="0"/>
              </a:rPr>
              <a:t>Employee Details</a:t>
            </a:r>
            <a:r>
              <a:rPr lang="en-US" sz="1800" dirty="0" smtClean="0">
                <a:latin typeface="Calibri" pitchFamily="34" charset="0"/>
                <a:cs typeface="Calibri" pitchFamily="34" charset="0"/>
              </a:rPr>
              <a:t> and </a:t>
            </a:r>
            <a:r>
              <a:rPr lang="en-US" sz="1800" b="1" dirty="0" smtClean="0">
                <a:cs typeface="Courier New" pitchFamily="49" charset="0"/>
              </a:rPr>
              <a:t>Grade Salary Details</a:t>
            </a:r>
            <a:r>
              <a:rPr lang="en-US" sz="1800" dirty="0" smtClean="0">
                <a:latin typeface="Calibri" pitchFamily="34" charset="0"/>
                <a:cs typeface="Calibri" pitchFamily="34" charset="0"/>
              </a:rPr>
              <a:t> tables as follows:</a:t>
            </a:r>
          </a:p>
        </p:txBody>
      </p:sp>
      <p:pic>
        <p:nvPicPr>
          <p:cNvPr id="12290" name="Picture 2"/>
          <p:cNvPicPr>
            <a:picLocks noChangeAspect="1" noChangeArrowheads="1"/>
          </p:cNvPicPr>
          <p:nvPr/>
        </p:nvPicPr>
        <p:blipFill>
          <a:blip r:embed="rId2" cstate="print"/>
          <a:srcRect/>
          <a:stretch>
            <a:fillRect/>
          </a:stretch>
        </p:blipFill>
        <p:spPr bwMode="auto">
          <a:xfrm>
            <a:off x="838200" y="4572000"/>
            <a:ext cx="3609975" cy="111442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5029200" y="4572000"/>
            <a:ext cx="2268354" cy="1066800"/>
          </a:xfrm>
          <a:prstGeom prst="rect">
            <a:avLst/>
          </a:prstGeom>
          <a:noFill/>
          <a:ln w="9525">
            <a:noFill/>
            <a:miter lim="800000"/>
            <a:headEnd/>
            <a:tailEnd/>
          </a:ln>
        </p:spPr>
      </p:pic>
      <p:sp>
        <p:nvSpPr>
          <p:cNvPr id="8" name="TextBox 7"/>
          <p:cNvSpPr txBox="1"/>
          <p:nvPr/>
        </p:nvSpPr>
        <p:spPr>
          <a:xfrm>
            <a:off x="1600200" y="57669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Employee Details</a:t>
            </a:r>
            <a:endParaRPr lang="en-US" b="1" dirty="0">
              <a:latin typeface="Calibri" pitchFamily="34" charset="0"/>
              <a:cs typeface="Calibri" pitchFamily="34" charset="0"/>
            </a:endParaRPr>
          </a:p>
        </p:txBody>
      </p:sp>
      <p:sp>
        <p:nvSpPr>
          <p:cNvPr id="9" name="TextBox 8"/>
          <p:cNvSpPr txBox="1"/>
          <p:nvPr/>
        </p:nvSpPr>
        <p:spPr>
          <a:xfrm>
            <a:off x="5334000" y="5715000"/>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Grade Salary Details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Third Normal Form 3-3</a:t>
            </a:r>
            <a:endParaRPr lang="en-US" dirty="0"/>
          </a:p>
        </p:txBody>
      </p:sp>
      <p:sp>
        <p:nvSpPr>
          <p:cNvPr id="5" name="TextBox 4"/>
          <p:cNvSpPr txBox="1"/>
          <p:nvPr/>
        </p:nvSpPr>
        <p:spPr>
          <a:xfrm>
            <a:off x="381000" y="1002268"/>
            <a:ext cx="83058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at the end of the three normalization stages, the initial </a:t>
            </a:r>
            <a:r>
              <a:rPr lang="en-US" sz="1800" b="1" dirty="0" smtClean="0">
                <a:cs typeface="Courier New" pitchFamily="49" charset="0"/>
              </a:rPr>
              <a:t>Employee Project Details</a:t>
            </a:r>
            <a:r>
              <a:rPr lang="en-US" sz="1800" dirty="0" smtClean="0">
                <a:latin typeface="Calibri" pitchFamily="34" charset="0"/>
                <a:cs typeface="Calibri" pitchFamily="34" charset="0"/>
              </a:rPr>
              <a:t> table has been reduced to the </a:t>
            </a:r>
            <a:r>
              <a:rPr lang="en-US" sz="1800" b="1" dirty="0" smtClean="0">
                <a:cs typeface="Courier New" pitchFamily="49" charset="0"/>
              </a:rPr>
              <a:t>Project Details</a:t>
            </a:r>
            <a:r>
              <a:rPr lang="en-US" sz="1800" dirty="0" smtClean="0">
                <a:latin typeface="Calibri" pitchFamily="34" charset="0"/>
                <a:cs typeface="Calibri" pitchFamily="34" charset="0"/>
              </a:rPr>
              <a:t>, </a:t>
            </a:r>
            <a:r>
              <a:rPr lang="en-US" sz="1800" b="1" dirty="0" smtClean="0">
                <a:cs typeface="Courier New" pitchFamily="49" charset="0"/>
              </a:rPr>
              <a:t>Employee Project Details</a:t>
            </a:r>
            <a:r>
              <a:rPr lang="en-US" sz="1800" dirty="0" smtClean="0">
                <a:latin typeface="Calibri" pitchFamily="34" charset="0"/>
                <a:cs typeface="Calibri" pitchFamily="34" charset="0"/>
              </a:rPr>
              <a:t>, </a:t>
            </a:r>
            <a:r>
              <a:rPr lang="en-US" sz="1800" b="1" dirty="0" smtClean="0">
                <a:cs typeface="Courier New" pitchFamily="49" charset="0"/>
              </a:rPr>
              <a:t>Employee Details</a:t>
            </a:r>
            <a:r>
              <a:rPr lang="en-US" sz="1800" dirty="0" smtClean="0">
                <a:latin typeface="Calibri" pitchFamily="34" charset="0"/>
                <a:cs typeface="Calibri" pitchFamily="34" charset="0"/>
              </a:rPr>
              <a:t>, and </a:t>
            </a:r>
            <a:r>
              <a:rPr lang="en-US" sz="1800" b="1" dirty="0" smtClean="0">
                <a:cs typeface="Courier New" pitchFamily="49" charset="0"/>
              </a:rPr>
              <a:t>Grade</a:t>
            </a:r>
            <a:r>
              <a:rPr lang="en-US" sz="1800" dirty="0" smtClean="0">
                <a:cs typeface="Courier New" pitchFamily="49" charset="0"/>
              </a:rPr>
              <a:t> </a:t>
            </a:r>
            <a:r>
              <a:rPr lang="en-US" sz="1800" b="1" dirty="0" smtClean="0">
                <a:cs typeface="Courier New" pitchFamily="49" charset="0"/>
              </a:rPr>
              <a:t>Salary Details</a:t>
            </a:r>
            <a:r>
              <a:rPr lang="en-US" sz="1800" dirty="0" smtClean="0">
                <a:cs typeface="Courier New" pitchFamily="49" charset="0"/>
              </a:rPr>
              <a:t> </a:t>
            </a:r>
            <a:r>
              <a:rPr lang="en-US" sz="1800" dirty="0" smtClean="0">
                <a:latin typeface="Calibri" pitchFamily="34" charset="0"/>
                <a:cs typeface="Courier New" pitchFamily="49" charset="0"/>
              </a:rPr>
              <a:t>tables</a:t>
            </a:r>
            <a:r>
              <a:rPr lang="en-US" sz="1800" dirty="0" smtClean="0">
                <a:latin typeface="Calibri" pitchFamily="34" charset="0"/>
                <a:cs typeface="Calibri" pitchFamily="34" charset="0"/>
              </a:rPr>
              <a:t> as follows:</a:t>
            </a:r>
          </a:p>
        </p:txBody>
      </p:sp>
      <p:pic>
        <p:nvPicPr>
          <p:cNvPr id="1026" name="Picture 2"/>
          <p:cNvPicPr>
            <a:picLocks noChangeAspect="1" noChangeArrowheads="1"/>
          </p:cNvPicPr>
          <p:nvPr/>
        </p:nvPicPr>
        <p:blipFill>
          <a:blip r:embed="rId2" cstate="print"/>
          <a:srcRect/>
          <a:stretch>
            <a:fillRect/>
          </a:stretch>
        </p:blipFill>
        <p:spPr bwMode="auto">
          <a:xfrm>
            <a:off x="838200" y="2362200"/>
            <a:ext cx="2667000" cy="685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86350" y="2209800"/>
            <a:ext cx="2762250" cy="13430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838200" y="3962400"/>
            <a:ext cx="3829050" cy="11334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562600" y="4191000"/>
            <a:ext cx="1885950" cy="885825"/>
          </a:xfrm>
          <a:prstGeom prst="rect">
            <a:avLst/>
          </a:prstGeom>
          <a:noFill/>
          <a:ln w="9525">
            <a:noFill/>
            <a:miter lim="800000"/>
            <a:headEnd/>
            <a:tailEnd/>
          </a:ln>
        </p:spPr>
      </p:pic>
      <p:sp>
        <p:nvSpPr>
          <p:cNvPr id="10" name="TextBox 9"/>
          <p:cNvSpPr txBox="1"/>
          <p:nvPr/>
        </p:nvSpPr>
        <p:spPr>
          <a:xfrm>
            <a:off x="1524000" y="52335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Employee Details</a:t>
            </a:r>
            <a:endParaRPr lang="en-US" b="1" dirty="0">
              <a:latin typeface="Calibri" pitchFamily="34" charset="0"/>
              <a:cs typeface="Calibri" pitchFamily="34" charset="0"/>
            </a:endParaRPr>
          </a:p>
        </p:txBody>
      </p:sp>
      <p:sp>
        <p:nvSpPr>
          <p:cNvPr id="11" name="TextBox 10"/>
          <p:cNvSpPr txBox="1"/>
          <p:nvPr/>
        </p:nvSpPr>
        <p:spPr>
          <a:xfrm>
            <a:off x="5715000" y="5181600"/>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Grade Salary Details</a:t>
            </a:r>
            <a:endParaRPr lang="en-US" b="1" dirty="0">
              <a:latin typeface="Calibri" pitchFamily="34" charset="0"/>
              <a:cs typeface="Calibri" pitchFamily="34" charset="0"/>
            </a:endParaRPr>
          </a:p>
        </p:txBody>
      </p:sp>
      <p:sp>
        <p:nvSpPr>
          <p:cNvPr id="12" name="TextBox 11"/>
          <p:cNvSpPr txBox="1"/>
          <p:nvPr/>
        </p:nvSpPr>
        <p:spPr>
          <a:xfrm>
            <a:off x="1219200" y="3099974"/>
            <a:ext cx="1828800" cy="252826"/>
          </a:xfrm>
          <a:prstGeom prst="rect">
            <a:avLst/>
          </a:prstGeom>
          <a:noFill/>
        </p:spPr>
        <p:txBody>
          <a:bodyPr wrap="square" rtlCol="0">
            <a:spAutoFit/>
          </a:bodyPr>
          <a:lstStyle/>
          <a:p>
            <a:r>
              <a:rPr lang="en-US" b="1" dirty="0" smtClean="0">
                <a:latin typeface="Calibri" pitchFamily="34" charset="0"/>
                <a:cs typeface="Calibri" pitchFamily="34" charset="0"/>
              </a:rPr>
              <a:t>Project Details</a:t>
            </a:r>
            <a:endParaRPr lang="en-US" b="1" dirty="0">
              <a:latin typeface="Calibri" pitchFamily="34" charset="0"/>
              <a:cs typeface="Calibri" pitchFamily="34" charset="0"/>
            </a:endParaRPr>
          </a:p>
        </p:txBody>
      </p:sp>
      <p:sp>
        <p:nvSpPr>
          <p:cNvPr id="13" name="TextBox 12"/>
          <p:cNvSpPr txBox="1"/>
          <p:nvPr/>
        </p:nvSpPr>
        <p:spPr>
          <a:xfrm>
            <a:off x="5486400" y="3657600"/>
            <a:ext cx="2057400" cy="243143"/>
          </a:xfrm>
          <a:prstGeom prst="rect">
            <a:avLst/>
          </a:prstGeom>
          <a:noFill/>
        </p:spPr>
        <p:txBody>
          <a:bodyPr wrap="square" rtlCol="0">
            <a:spAutoFit/>
          </a:bodyPr>
          <a:lstStyle/>
          <a:p>
            <a:r>
              <a:rPr lang="en-US" b="1" dirty="0" smtClean="0">
                <a:latin typeface="Calibri" pitchFamily="34" charset="0"/>
                <a:cs typeface="Calibri" pitchFamily="34" charset="0"/>
              </a:rPr>
              <a:t>Employee Project Details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err="1" smtClean="0"/>
              <a:t>Denormalization</a:t>
            </a:r>
            <a:r>
              <a:rPr lang="en-US" dirty="0" smtClean="0"/>
              <a:t> </a:t>
            </a:r>
            <a:endParaRPr lang="en-US" dirty="0"/>
          </a:p>
        </p:txBody>
      </p:sp>
      <p:grpSp>
        <p:nvGrpSpPr>
          <p:cNvPr id="5" name="Group 4"/>
          <p:cNvGrpSpPr/>
          <p:nvPr/>
        </p:nvGrpSpPr>
        <p:grpSpPr>
          <a:xfrm>
            <a:off x="381000" y="1752601"/>
            <a:ext cx="8153400" cy="554182"/>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6096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By normalizing a database, redundancy is reduced. </a:t>
              </a:r>
            </a:p>
          </p:txBody>
        </p:sp>
      </p:grpSp>
      <p:sp>
        <p:nvSpPr>
          <p:cNvPr id="11" name="Rounded Rectangle 4"/>
          <p:cNvSpPr/>
          <p:nvPr/>
        </p:nvSpPr>
        <p:spPr>
          <a:xfrm>
            <a:off x="457200" y="1752600"/>
            <a:ext cx="8014062" cy="55008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in turn, reduces the storage requirements for the database and ensures data integrity.</a:t>
            </a:r>
            <a:endParaRPr lang="en-US" sz="1800" kern="1200" dirty="0">
              <a:latin typeface="Calibri" pitchFamily="34" charset="0"/>
              <a:cs typeface="Calibri" pitchFamily="34" charset="0"/>
            </a:endParaRPr>
          </a:p>
        </p:txBody>
      </p:sp>
      <p:grpSp>
        <p:nvGrpSpPr>
          <p:cNvPr id="12" name="Group 11"/>
          <p:cNvGrpSpPr/>
          <p:nvPr/>
        </p:nvGrpSpPr>
        <p:grpSpPr>
          <a:xfrm>
            <a:off x="381000" y="2438400"/>
            <a:ext cx="8153400" cy="6096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However, it has following drawbacks:</a:t>
              </a:r>
              <a:endParaRPr lang="en-US" sz="1800" kern="1200" dirty="0">
                <a:latin typeface="Calibri" pitchFamily="34" charset="0"/>
                <a:cs typeface="Calibri" pitchFamily="34" charset="0"/>
              </a:endParaRPr>
            </a:p>
          </p:txBody>
        </p:sp>
      </p:grpSp>
      <p:graphicFrame>
        <p:nvGraphicFramePr>
          <p:cNvPr id="18" name="Diagram 17"/>
          <p:cNvGraphicFramePr/>
          <p:nvPr/>
        </p:nvGraphicFramePr>
        <p:xfrm>
          <a:off x="685800" y="3200400"/>
          <a:ext cx="7772400" cy="144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21"/>
          <p:cNvSpPr txBox="1"/>
          <p:nvPr/>
        </p:nvSpPr>
        <p:spPr>
          <a:xfrm>
            <a:off x="381000" y="46482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such joins are used very often, the performance of the database will become very poor.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such cases, storing a few fields redundantly can be ignored to increase the performance of the database.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databases that possess such minor redundancies in order to increase performance are called </a:t>
            </a:r>
            <a:r>
              <a:rPr lang="en-US" sz="1800" dirty="0" err="1" smtClean="0">
                <a:latin typeface="Calibri" pitchFamily="34" charset="0"/>
                <a:cs typeface="Calibri" pitchFamily="34" charset="0"/>
              </a:rPr>
              <a:t>denormalized</a:t>
            </a:r>
            <a:r>
              <a:rPr lang="en-US" sz="1800" dirty="0" smtClean="0">
                <a:latin typeface="Calibri" pitchFamily="34" charset="0"/>
                <a:cs typeface="Calibri" pitchFamily="34" charset="0"/>
              </a:rPr>
              <a:t> databases and the process of doing so is called </a:t>
            </a:r>
            <a:r>
              <a:rPr lang="en-US" sz="1800" dirty="0" err="1" smtClean="0">
                <a:latin typeface="Calibri" pitchFamily="34" charset="0"/>
                <a:cs typeface="Calibri" pitchFamily="34" charset="0"/>
              </a:rPr>
              <a:t>denormalization</a:t>
            </a:r>
            <a:r>
              <a:rPr lang="en-US" sz="1800" dirty="0" smtClean="0">
                <a:latin typeface="Calibri" pitchFamily="34" charset="0"/>
                <a:cs typeface="Calibri" pitchFamily="34" charset="0"/>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Relational Operators </a:t>
            </a:r>
            <a:endParaRPr lang="en-US" dirty="0"/>
          </a:p>
        </p:txBody>
      </p:sp>
      <p:sp>
        <p:nvSpPr>
          <p:cNvPr id="5" name="TextBox 4"/>
          <p:cNvSpPr txBox="1"/>
          <p:nvPr/>
        </p:nvSpPr>
        <p:spPr>
          <a:xfrm>
            <a:off x="381000" y="990600"/>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relational model is based on the solid foundation of Relational Algebra.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Relational Algebra consists of a collection of operators that operate on relations.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Each operator takes one or two relations as its input and produces a new relation as its output.</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a:t>
            </a:r>
            <a:r>
              <a:rPr lang="en-US" sz="1800" b="1" dirty="0" smtClean="0">
                <a:cs typeface="Courier New" pitchFamily="49" charset="0"/>
              </a:rPr>
              <a:t>Branch Reserve Details</a:t>
            </a:r>
            <a:r>
              <a:rPr lang="en-US" sz="1800" dirty="0" smtClean="0">
                <a:latin typeface="Calibri" pitchFamily="34" charset="0"/>
                <a:cs typeface="Calibri" pitchFamily="34" charset="0"/>
              </a:rPr>
              <a:t> as shown in the following table. </a:t>
            </a:r>
          </a:p>
        </p:txBody>
      </p:sp>
      <p:pic>
        <p:nvPicPr>
          <p:cNvPr id="2051" name="Picture 3"/>
          <p:cNvPicPr>
            <a:picLocks noChangeAspect="1" noChangeArrowheads="1"/>
          </p:cNvPicPr>
          <p:nvPr/>
        </p:nvPicPr>
        <p:blipFill>
          <a:blip r:embed="rId2" cstate="print"/>
          <a:srcRect/>
          <a:stretch>
            <a:fillRect/>
          </a:stretch>
        </p:blipFill>
        <p:spPr bwMode="auto">
          <a:xfrm>
            <a:off x="1371600" y="3505200"/>
            <a:ext cx="6386547" cy="1905000"/>
          </a:xfrm>
          <a:prstGeom prst="rect">
            <a:avLst/>
          </a:prstGeom>
          <a:noFill/>
          <a:ln w="9525">
            <a:noFill/>
            <a:miter lim="800000"/>
            <a:headEnd/>
            <a:tailEnd/>
          </a:ln>
        </p:spPr>
      </p:pic>
      <p:sp>
        <p:nvSpPr>
          <p:cNvPr id="8" name="TextBox 7"/>
          <p:cNvSpPr txBox="1"/>
          <p:nvPr/>
        </p:nvSpPr>
        <p:spPr>
          <a:xfrm>
            <a:off x="3581400" y="5538374"/>
            <a:ext cx="1981200" cy="243143"/>
          </a:xfrm>
          <a:prstGeom prst="rect">
            <a:avLst/>
          </a:prstGeom>
          <a:noFill/>
        </p:spPr>
        <p:txBody>
          <a:bodyPr wrap="square" rtlCol="0">
            <a:spAutoFit/>
          </a:bodyPr>
          <a:lstStyle/>
          <a:p>
            <a:r>
              <a:rPr lang="en-US" b="1" dirty="0" smtClean="0">
                <a:latin typeface="Calibri" pitchFamily="34" charset="0"/>
                <a:cs typeface="Calibri" pitchFamily="34" charset="0"/>
              </a:rPr>
              <a:t>Branch Reserve Details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SELECT</a:t>
            </a:r>
            <a:endParaRPr lang="en-US" dirty="0"/>
          </a:p>
        </p:txBody>
      </p:sp>
      <p:sp>
        <p:nvSpPr>
          <p:cNvPr id="5" name="TextBox 4"/>
          <p:cNvSpPr txBox="1"/>
          <p:nvPr/>
        </p:nvSpPr>
        <p:spPr>
          <a:xfrm>
            <a:off x="381000" y="990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operator is used to extract data that satisfies a given condition.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lowercase Greek letter sigma, 'σ', is used to denote selection.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select operation, on the </a:t>
            </a:r>
            <a:r>
              <a:rPr lang="en-US" sz="1800" b="1" dirty="0" smtClean="0">
                <a:cs typeface="Courier New" pitchFamily="49" charset="0"/>
              </a:rPr>
              <a:t>Branch Reserve Details</a:t>
            </a:r>
            <a:r>
              <a:rPr lang="en-US" sz="1800" dirty="0" smtClean="0">
                <a:latin typeface="Calibri" pitchFamily="34" charset="0"/>
                <a:cs typeface="Calibri" pitchFamily="34" charset="0"/>
              </a:rPr>
              <a:t> table, to display the details of the branches in London would result in the following table:</a:t>
            </a:r>
          </a:p>
        </p:txBody>
      </p:sp>
      <p:pic>
        <p:nvPicPr>
          <p:cNvPr id="3074" name="Picture 2"/>
          <p:cNvPicPr>
            <a:picLocks noChangeAspect="1" noChangeArrowheads="1"/>
          </p:cNvPicPr>
          <p:nvPr/>
        </p:nvPicPr>
        <p:blipFill>
          <a:blip r:embed="rId2" cstate="print"/>
          <a:srcRect/>
          <a:stretch>
            <a:fillRect/>
          </a:stretch>
        </p:blipFill>
        <p:spPr bwMode="auto">
          <a:xfrm>
            <a:off x="1905000" y="2362200"/>
            <a:ext cx="4353983" cy="838200"/>
          </a:xfrm>
          <a:prstGeom prst="rect">
            <a:avLst/>
          </a:prstGeom>
          <a:noFill/>
          <a:ln w="9525">
            <a:noFill/>
            <a:miter lim="800000"/>
            <a:headEnd/>
            <a:tailEnd/>
          </a:ln>
        </p:spPr>
      </p:pic>
      <p:sp>
        <p:nvSpPr>
          <p:cNvPr id="7" name="TextBox 6"/>
          <p:cNvSpPr txBox="1"/>
          <p:nvPr/>
        </p:nvSpPr>
        <p:spPr>
          <a:xfrm>
            <a:off x="2971800" y="3328574"/>
            <a:ext cx="2819400" cy="252826"/>
          </a:xfrm>
          <a:prstGeom prst="rect">
            <a:avLst/>
          </a:prstGeom>
          <a:noFill/>
        </p:spPr>
        <p:txBody>
          <a:bodyPr wrap="square" rtlCol="0">
            <a:spAutoFit/>
          </a:bodyPr>
          <a:lstStyle/>
          <a:p>
            <a:r>
              <a:rPr lang="en-US" b="1" dirty="0" smtClean="0">
                <a:latin typeface="Calibri" pitchFamily="34" charset="0"/>
                <a:cs typeface="Calibri" pitchFamily="34" charset="0"/>
              </a:rPr>
              <a:t>Details of Branches in London</a:t>
            </a:r>
            <a:endParaRPr lang="en-US" b="1" dirty="0">
              <a:latin typeface="Calibri" pitchFamily="34" charset="0"/>
              <a:cs typeface="Calibri" pitchFamily="34" charset="0"/>
            </a:endParaRPr>
          </a:p>
        </p:txBody>
      </p:sp>
      <p:sp>
        <p:nvSpPr>
          <p:cNvPr id="8" name="TextBox 7"/>
          <p:cNvSpPr txBox="1"/>
          <p:nvPr/>
        </p:nvSpPr>
        <p:spPr>
          <a:xfrm>
            <a:off x="381000" y="3657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selection on the </a:t>
            </a:r>
            <a:r>
              <a:rPr lang="en-US" sz="1800" b="1" dirty="0" smtClean="0">
                <a:cs typeface="Courier New" pitchFamily="49" charset="0"/>
              </a:rPr>
              <a:t>Branch Reserve Details</a:t>
            </a:r>
            <a:r>
              <a:rPr lang="en-US" sz="1800" dirty="0" smtClean="0">
                <a:latin typeface="Calibri" pitchFamily="34" charset="0"/>
                <a:cs typeface="Calibri" pitchFamily="34" charset="0"/>
              </a:rPr>
              <a:t> table to display branches with reserve greater than 20 billion Euros would result in the following table:</a:t>
            </a:r>
          </a:p>
        </p:txBody>
      </p:sp>
      <p:pic>
        <p:nvPicPr>
          <p:cNvPr id="3075" name="Picture 3"/>
          <p:cNvPicPr>
            <a:picLocks noChangeAspect="1" noChangeArrowheads="1"/>
          </p:cNvPicPr>
          <p:nvPr/>
        </p:nvPicPr>
        <p:blipFill>
          <a:blip r:embed="rId3" cstate="print"/>
          <a:srcRect/>
          <a:stretch>
            <a:fillRect/>
          </a:stretch>
        </p:blipFill>
        <p:spPr bwMode="auto">
          <a:xfrm>
            <a:off x="1295400" y="4419600"/>
            <a:ext cx="5751443" cy="914400"/>
          </a:xfrm>
          <a:prstGeom prst="rect">
            <a:avLst/>
          </a:prstGeom>
          <a:noFill/>
          <a:ln w="9525">
            <a:noFill/>
            <a:miter lim="800000"/>
            <a:headEnd/>
            <a:tailEnd/>
          </a:ln>
        </p:spPr>
      </p:pic>
      <p:sp>
        <p:nvSpPr>
          <p:cNvPr id="10" name="TextBox 9"/>
          <p:cNvSpPr txBox="1"/>
          <p:nvPr/>
        </p:nvSpPr>
        <p:spPr>
          <a:xfrm>
            <a:off x="1905000" y="5486400"/>
            <a:ext cx="5029200" cy="243143"/>
          </a:xfrm>
          <a:prstGeom prst="rect">
            <a:avLst/>
          </a:prstGeom>
          <a:noFill/>
        </p:spPr>
        <p:txBody>
          <a:bodyPr wrap="square" rtlCol="0">
            <a:spAutoFit/>
          </a:bodyPr>
          <a:lstStyle/>
          <a:p>
            <a:r>
              <a:rPr lang="en-US" b="1" dirty="0" smtClean="0">
                <a:latin typeface="Calibri" pitchFamily="34" charset="0"/>
                <a:cs typeface="Calibri" pitchFamily="34" charset="0"/>
              </a:rPr>
              <a:t>Details of Branches with Reserves Greater than 20 Billion Euros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PROJECT</a:t>
            </a:r>
            <a:endParaRPr lang="en-US" dirty="0"/>
          </a:p>
        </p:txBody>
      </p:sp>
      <p:sp>
        <p:nvSpPr>
          <p:cNvPr id="5" name="TextBox 4"/>
          <p:cNvSpPr txBox="1"/>
          <p:nvPr/>
        </p:nvSpPr>
        <p:spPr>
          <a:xfrm>
            <a:off x="381000" y="9906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PROJECT</a:t>
            </a:r>
            <a:r>
              <a:rPr lang="en-US" sz="1800" dirty="0" smtClean="0">
                <a:latin typeface="Calibri" pitchFamily="34" charset="0"/>
                <a:cs typeface="Calibri" pitchFamily="34" charset="0"/>
              </a:rPr>
              <a:t> operator is used to project certain details of a relational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PROJECT</a:t>
            </a:r>
            <a:r>
              <a:rPr lang="en-US" sz="1800" dirty="0" smtClean="0">
                <a:latin typeface="Calibri" pitchFamily="34" charset="0"/>
                <a:cs typeface="Calibri" pitchFamily="34" charset="0"/>
              </a:rPr>
              <a:t> operator only displays the required details leaving out certain columns.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PROJECT</a:t>
            </a:r>
            <a:r>
              <a:rPr lang="en-US" sz="1800" dirty="0" smtClean="0">
                <a:latin typeface="Calibri" pitchFamily="34" charset="0"/>
                <a:cs typeface="Calibri" pitchFamily="34" charset="0"/>
              </a:rPr>
              <a:t> operator is denoted by the Greek letter pi, ‘</a:t>
            </a:r>
            <a:r>
              <a:rPr lang="en-US" sz="1800" dirty="0" smtClean="0">
                <a:cs typeface="Courier New" pitchFamily="49" charset="0"/>
              </a:rPr>
              <a:t>E</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only the </a:t>
            </a:r>
            <a:r>
              <a:rPr lang="en-US" sz="1800" dirty="0" err="1" smtClean="0">
                <a:cs typeface="Courier New" pitchFamily="49" charset="0"/>
              </a:rPr>
              <a:t>Branch_id</a:t>
            </a:r>
            <a:r>
              <a:rPr lang="en-US" sz="1800" dirty="0" smtClean="0">
                <a:latin typeface="Calibri" pitchFamily="34" charset="0"/>
                <a:cs typeface="Calibri" pitchFamily="34" charset="0"/>
              </a:rPr>
              <a:t> and </a:t>
            </a:r>
            <a:r>
              <a:rPr lang="en-US" sz="1800" dirty="0" smtClean="0">
                <a:cs typeface="Courier New" pitchFamily="49" charset="0"/>
              </a:rPr>
              <a:t>Reserve</a:t>
            </a:r>
            <a:r>
              <a:rPr lang="en-US" sz="1800" dirty="0" smtClean="0">
                <a:latin typeface="Calibri" pitchFamily="34" charset="0"/>
                <a:cs typeface="Calibri" pitchFamily="34" charset="0"/>
              </a:rPr>
              <a:t> amounts need to be displayed.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project operation to do the same, on the </a:t>
            </a:r>
            <a:r>
              <a:rPr lang="en-US" sz="1800" b="1" dirty="0" smtClean="0">
                <a:cs typeface="Courier New" pitchFamily="49" charset="0"/>
              </a:rPr>
              <a:t>Branch Reserve Details</a:t>
            </a:r>
            <a:r>
              <a:rPr lang="en-US" sz="1800" dirty="0" smtClean="0">
                <a:latin typeface="Calibri" pitchFamily="34" charset="0"/>
                <a:cs typeface="Calibri" pitchFamily="34" charset="0"/>
              </a:rPr>
              <a:t> table, would result in the following table:</a:t>
            </a:r>
          </a:p>
        </p:txBody>
      </p:sp>
      <p:pic>
        <p:nvPicPr>
          <p:cNvPr id="4099" name="Picture 3"/>
          <p:cNvPicPr>
            <a:picLocks noChangeAspect="1" noChangeArrowheads="1"/>
          </p:cNvPicPr>
          <p:nvPr/>
        </p:nvPicPr>
        <p:blipFill>
          <a:blip r:embed="rId2" cstate="print"/>
          <a:srcRect/>
          <a:stretch>
            <a:fillRect/>
          </a:stretch>
        </p:blipFill>
        <p:spPr bwMode="auto">
          <a:xfrm>
            <a:off x="1295400" y="3200400"/>
            <a:ext cx="6479781" cy="1905000"/>
          </a:xfrm>
          <a:prstGeom prst="rect">
            <a:avLst/>
          </a:prstGeom>
          <a:noFill/>
          <a:ln w="9525">
            <a:noFill/>
            <a:miter lim="800000"/>
            <a:headEnd/>
            <a:tailEnd/>
          </a:ln>
        </p:spPr>
      </p:pic>
      <p:sp>
        <p:nvSpPr>
          <p:cNvPr id="8" name="TextBox 7"/>
          <p:cNvSpPr txBox="1"/>
          <p:nvPr/>
        </p:nvSpPr>
        <p:spPr>
          <a:xfrm>
            <a:off x="2286000" y="5257800"/>
            <a:ext cx="4800600" cy="243143"/>
          </a:xfrm>
          <a:prstGeom prst="rect">
            <a:avLst/>
          </a:prstGeom>
          <a:noFill/>
        </p:spPr>
        <p:txBody>
          <a:bodyPr wrap="square" rtlCol="0">
            <a:spAutoFit/>
          </a:bodyPr>
          <a:lstStyle/>
          <a:p>
            <a:r>
              <a:rPr lang="en-US" b="1" dirty="0" smtClean="0">
                <a:latin typeface="Calibri" pitchFamily="34" charset="0"/>
                <a:cs typeface="Calibri" pitchFamily="34" charset="0"/>
              </a:rPr>
              <a:t>Resultant Table With </a:t>
            </a:r>
            <a:r>
              <a:rPr lang="en-US" b="1" dirty="0" err="1" smtClean="0">
                <a:cs typeface="Courier New" pitchFamily="49" charset="0"/>
              </a:rPr>
              <a:t>Branch_id</a:t>
            </a:r>
            <a:r>
              <a:rPr lang="en-US" b="1" dirty="0" smtClean="0">
                <a:latin typeface="Calibri" pitchFamily="34" charset="0"/>
                <a:cs typeface="Calibri" pitchFamily="34" charset="0"/>
              </a:rPr>
              <a:t> And </a:t>
            </a:r>
            <a:r>
              <a:rPr lang="en-US" b="1" dirty="0" smtClean="0">
                <a:cs typeface="Courier New" pitchFamily="49" charset="0"/>
              </a:rPr>
              <a:t>Reserve</a:t>
            </a:r>
            <a:r>
              <a:rPr lang="en-US" b="1" dirty="0" smtClean="0">
                <a:latin typeface="Calibri" pitchFamily="34" charset="0"/>
                <a:cs typeface="Calibri" pitchFamily="34" charset="0"/>
              </a:rPr>
              <a:t> Amounts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dirty="0" smtClean="0"/>
              <a:t>E-R Model and Normalization/ Session 2 </a:t>
            </a:r>
            <a:endParaRPr lang="en-US" dirty="0"/>
          </a:p>
        </p:txBody>
      </p:sp>
      <p:sp>
        <p:nvSpPr>
          <p:cNvPr id="4" name="Title 3"/>
          <p:cNvSpPr>
            <a:spLocks noGrp="1"/>
          </p:cNvSpPr>
          <p:nvPr>
            <p:ph type="title"/>
          </p:nvPr>
        </p:nvSpPr>
        <p:spPr/>
        <p:txBody>
          <a:bodyPr/>
          <a:lstStyle/>
          <a:p>
            <a:r>
              <a:rPr lang="en-US" dirty="0" smtClean="0"/>
              <a:t>PRODUCT</a:t>
            </a:r>
            <a:endParaRPr lang="en-US" dirty="0"/>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PRODUCT</a:t>
            </a:r>
            <a:r>
              <a:rPr lang="en-US" sz="1800" dirty="0" smtClean="0">
                <a:latin typeface="Calibri" pitchFamily="34" charset="0"/>
                <a:cs typeface="Calibri" pitchFamily="34" charset="0"/>
              </a:rPr>
              <a:t> operator, denoted by 'x‘ combines each record from the first table with all the records in the second table, thereby, generating all possible combinations between the table records. Consider the following table:</a:t>
            </a:r>
          </a:p>
        </p:txBody>
      </p:sp>
      <p:pic>
        <p:nvPicPr>
          <p:cNvPr id="5122" name="Picture 2"/>
          <p:cNvPicPr>
            <a:picLocks noChangeAspect="1" noChangeArrowheads="1"/>
          </p:cNvPicPr>
          <p:nvPr/>
        </p:nvPicPr>
        <p:blipFill>
          <a:blip r:embed="rId2" cstate="print"/>
          <a:srcRect/>
          <a:stretch>
            <a:fillRect/>
          </a:stretch>
        </p:blipFill>
        <p:spPr bwMode="auto">
          <a:xfrm>
            <a:off x="2362200" y="1981200"/>
            <a:ext cx="4804954" cy="778581"/>
          </a:xfrm>
          <a:prstGeom prst="rect">
            <a:avLst/>
          </a:prstGeom>
          <a:noFill/>
          <a:ln w="9525">
            <a:noFill/>
            <a:miter lim="800000"/>
            <a:headEnd/>
            <a:tailEnd/>
          </a:ln>
        </p:spPr>
      </p:pic>
      <p:sp>
        <p:nvSpPr>
          <p:cNvPr id="7" name="TextBox 6"/>
          <p:cNvSpPr txBox="1"/>
          <p:nvPr/>
        </p:nvSpPr>
        <p:spPr>
          <a:xfrm>
            <a:off x="3657600" y="2819400"/>
            <a:ext cx="2362200" cy="243143"/>
          </a:xfrm>
          <a:prstGeom prst="rect">
            <a:avLst/>
          </a:prstGeom>
          <a:noFill/>
        </p:spPr>
        <p:txBody>
          <a:bodyPr wrap="square" rtlCol="0">
            <a:spAutoFit/>
          </a:bodyPr>
          <a:lstStyle/>
          <a:p>
            <a:r>
              <a:rPr lang="en-US" b="1" dirty="0" smtClean="0">
                <a:latin typeface="Calibri" pitchFamily="34" charset="0"/>
                <a:cs typeface="Calibri" pitchFamily="34" charset="0"/>
              </a:rPr>
              <a:t>Branch Loan Details</a:t>
            </a:r>
            <a:endParaRPr lang="en-US" b="1" dirty="0">
              <a:latin typeface="Calibri" pitchFamily="34" charset="0"/>
              <a:cs typeface="Calibri" pitchFamily="34" charset="0"/>
            </a:endParaRPr>
          </a:p>
        </p:txBody>
      </p:sp>
      <p:sp>
        <p:nvSpPr>
          <p:cNvPr id="8" name="TextBox 7"/>
          <p:cNvSpPr txBox="1"/>
          <p:nvPr/>
        </p:nvSpPr>
        <p:spPr>
          <a:xfrm>
            <a:off x="381000" y="3048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product operation on the </a:t>
            </a:r>
            <a:r>
              <a:rPr lang="en-US" sz="1800" b="1" dirty="0" smtClean="0">
                <a:cs typeface="Courier New" pitchFamily="49" charset="0"/>
              </a:rPr>
              <a:t>Branch Reserve Details</a:t>
            </a:r>
            <a:r>
              <a:rPr lang="en-US" sz="1800" dirty="0" smtClean="0">
                <a:latin typeface="Calibri" pitchFamily="34" charset="0"/>
                <a:cs typeface="Calibri" pitchFamily="34" charset="0"/>
              </a:rPr>
              <a:t> and </a:t>
            </a:r>
            <a:r>
              <a:rPr lang="en-US" sz="1800" b="1" dirty="0" smtClean="0">
                <a:cs typeface="Courier New" pitchFamily="49" charset="0"/>
              </a:rPr>
              <a:t>Branch Loan Details</a:t>
            </a:r>
            <a:r>
              <a:rPr lang="en-US" sz="1800" dirty="0" smtClean="0">
                <a:latin typeface="Calibri" pitchFamily="34" charset="0"/>
                <a:cs typeface="Calibri" pitchFamily="34" charset="0"/>
              </a:rPr>
              <a:t> tables would result in the following table:</a:t>
            </a:r>
          </a:p>
        </p:txBody>
      </p:sp>
      <p:pic>
        <p:nvPicPr>
          <p:cNvPr id="5123" name="Picture 3"/>
          <p:cNvPicPr>
            <a:picLocks noChangeAspect="1" noChangeArrowheads="1"/>
          </p:cNvPicPr>
          <p:nvPr/>
        </p:nvPicPr>
        <p:blipFill>
          <a:blip r:embed="rId3" cstate="print"/>
          <a:srcRect/>
          <a:stretch>
            <a:fillRect/>
          </a:stretch>
        </p:blipFill>
        <p:spPr bwMode="auto">
          <a:xfrm>
            <a:off x="1611086" y="3695700"/>
            <a:ext cx="6008914" cy="2628900"/>
          </a:xfrm>
          <a:prstGeom prst="rect">
            <a:avLst/>
          </a:prstGeom>
          <a:noFill/>
          <a:ln w="9525">
            <a:noFill/>
            <a:miter lim="800000"/>
            <a:headEnd/>
            <a:tailEnd/>
          </a:ln>
        </p:spPr>
      </p:pic>
      <p:sp>
        <p:nvSpPr>
          <p:cNvPr id="10" name="TextBox 9"/>
          <p:cNvSpPr txBox="1"/>
          <p:nvPr/>
        </p:nvSpPr>
        <p:spPr>
          <a:xfrm>
            <a:off x="2286000" y="6386257"/>
            <a:ext cx="5029200" cy="243143"/>
          </a:xfrm>
          <a:prstGeom prst="rect">
            <a:avLst/>
          </a:prstGeom>
          <a:noFill/>
        </p:spPr>
        <p:txBody>
          <a:bodyPr wrap="square" rtlCol="0">
            <a:spAutoFit/>
          </a:bodyPr>
          <a:lstStyle/>
          <a:p>
            <a:r>
              <a:rPr lang="en-US" b="1" dirty="0" smtClean="0">
                <a:latin typeface="Calibri" pitchFamily="34" charset="0"/>
                <a:cs typeface="Calibri" pitchFamily="34" charset="0"/>
              </a:rPr>
              <a:t>Product of Branch Reserve Details and Branch Loan Details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Data Modeling 1-2</a:t>
            </a:r>
            <a:endParaRPr lang="en-US" dirty="0"/>
          </a:p>
        </p:txBody>
      </p:sp>
      <p:grpSp>
        <p:nvGrpSpPr>
          <p:cNvPr id="6" name="Group 5"/>
          <p:cNvGrpSpPr/>
          <p:nvPr/>
        </p:nvGrpSpPr>
        <p:grpSpPr>
          <a:xfrm>
            <a:off x="381000" y="10668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process of applying an appropriate data model to the data, in order to organize and structure it, is called data modeling.</a:t>
              </a:r>
              <a:endParaRPr lang="en-US" sz="1800" kern="1200" dirty="0">
                <a:latin typeface="Calibri" pitchFamily="34" charset="0"/>
                <a:cs typeface="Calibri" pitchFamily="34" charset="0"/>
              </a:endParaRPr>
            </a:p>
          </p:txBody>
        </p:sp>
      </p:grpSp>
      <p:graphicFrame>
        <p:nvGraphicFramePr>
          <p:cNvPr id="22" name="Diagram 21"/>
          <p:cNvGraphicFramePr/>
          <p:nvPr/>
        </p:nvGraphicFramePr>
        <p:xfrm>
          <a:off x="838200" y="2895600"/>
          <a:ext cx="73152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p:cNvGrpSpPr/>
          <p:nvPr/>
        </p:nvGrpSpPr>
        <p:grpSpPr>
          <a:xfrm>
            <a:off x="381000" y="1981200"/>
            <a:ext cx="8153400" cy="838200"/>
            <a:chOff x="0" y="1614759"/>
            <a:chExt cx="6096000" cy="1141920"/>
          </a:xfrm>
          <a:scene3d>
            <a:camera prst="orthographicFront"/>
            <a:lightRig rig="flat" dir="t"/>
          </a:scene3d>
        </p:grpSpPr>
        <p:sp>
          <p:nvSpPr>
            <p:cNvPr id="24" name="Rounded Rectangle 23"/>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5"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modeling can be broken down into three broad steps:</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UNION</a:t>
            </a:r>
            <a:endParaRPr lang="en-US" dirty="0"/>
          </a:p>
        </p:txBody>
      </p:sp>
      <p:sp>
        <p:nvSpPr>
          <p:cNvPr id="5" name="TextBox 4"/>
          <p:cNvSpPr txBox="1"/>
          <p:nvPr/>
        </p:nvSpPr>
        <p:spPr>
          <a:xfrm>
            <a:off x="381000" y="990600"/>
            <a:ext cx="8382000" cy="397031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an official of the bank with the data given in tables </a:t>
            </a:r>
            <a:r>
              <a:rPr lang="en-US" sz="1800" dirty="0" smtClean="0">
                <a:cs typeface="Courier New" pitchFamily="49" charset="0"/>
              </a:rPr>
              <a:t>Branch Reserve Details</a:t>
            </a:r>
            <a:r>
              <a:rPr lang="en-US" sz="1800" dirty="0" smtClean="0">
                <a:latin typeface="Calibri" pitchFamily="34" charset="0"/>
                <a:cs typeface="Calibri" pitchFamily="34" charset="0"/>
              </a:rPr>
              <a:t> and </a:t>
            </a:r>
            <a:r>
              <a:rPr lang="en-US" sz="1800" dirty="0" smtClean="0">
                <a:cs typeface="Courier New" pitchFamily="49" charset="0"/>
              </a:rPr>
              <a:t>Branch Loan Details</a:t>
            </a:r>
            <a:r>
              <a:rPr lang="en-US" sz="1800" dirty="0" smtClean="0">
                <a:latin typeface="Calibri" pitchFamily="34" charset="0"/>
                <a:cs typeface="Calibri" pitchFamily="34" charset="0"/>
              </a:rPr>
              <a:t> wanted to know which branches had reserves below 20 billion Euros or loans.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resultant table would consist of branches with either reserves below 20 billion Euros or loans or both.</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similar to the union of two sets of data; first, set of branches with reserve less than 20 billion Euros and second, branches with loans.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Branches with both, reserves below 20 billion Euros and loans would be displayed only once.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UNION</a:t>
            </a:r>
            <a:r>
              <a:rPr lang="en-US" sz="1800" dirty="0" smtClean="0">
                <a:latin typeface="Calibri" pitchFamily="34" charset="0"/>
                <a:cs typeface="Calibri" pitchFamily="34" charset="0"/>
              </a:rPr>
              <a:t> operator does just that, it collects the data from the different tables and presents a unified version of the complete data.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union operation is represented by the symbol, '</a:t>
            </a:r>
            <a:r>
              <a:rPr lang="en-US" sz="1800" dirty="0" smtClean="0">
                <a:cs typeface="Courier New" pitchFamily="49" charset="0"/>
              </a:rPr>
              <a:t>U</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union of the </a:t>
            </a:r>
            <a:r>
              <a:rPr lang="en-US" sz="1800" b="1" dirty="0" smtClean="0">
                <a:cs typeface="Courier New" pitchFamily="49" charset="0"/>
              </a:rPr>
              <a:t>Branch Reserve Details</a:t>
            </a:r>
            <a:r>
              <a:rPr lang="en-US" sz="1800" dirty="0" smtClean="0">
                <a:latin typeface="Calibri" pitchFamily="34" charset="0"/>
                <a:cs typeface="Calibri" pitchFamily="34" charset="0"/>
              </a:rPr>
              <a:t> and </a:t>
            </a:r>
            <a:r>
              <a:rPr lang="en-US" sz="1800" b="1" dirty="0" smtClean="0">
                <a:cs typeface="Courier New" pitchFamily="49" charset="0"/>
              </a:rPr>
              <a:t>Branch Loan Details</a:t>
            </a:r>
            <a:r>
              <a:rPr lang="en-US" sz="1800" dirty="0" smtClean="0">
                <a:latin typeface="Calibri" pitchFamily="34" charset="0"/>
                <a:cs typeface="Calibri" pitchFamily="34" charset="0"/>
              </a:rPr>
              <a:t> tables would generate the following table:</a:t>
            </a:r>
          </a:p>
        </p:txBody>
      </p:sp>
      <p:pic>
        <p:nvPicPr>
          <p:cNvPr id="6146" name="Picture 2"/>
          <p:cNvPicPr>
            <a:picLocks noChangeAspect="1" noChangeArrowheads="1"/>
          </p:cNvPicPr>
          <p:nvPr/>
        </p:nvPicPr>
        <p:blipFill>
          <a:blip r:embed="rId2" cstate="print"/>
          <a:srcRect/>
          <a:stretch>
            <a:fillRect/>
          </a:stretch>
        </p:blipFill>
        <p:spPr bwMode="auto">
          <a:xfrm>
            <a:off x="3047999" y="4953000"/>
            <a:ext cx="3112851" cy="1143000"/>
          </a:xfrm>
          <a:prstGeom prst="rect">
            <a:avLst/>
          </a:prstGeom>
          <a:noFill/>
          <a:ln w="9525">
            <a:noFill/>
            <a:miter lim="800000"/>
            <a:headEnd/>
            <a:tailEnd/>
          </a:ln>
        </p:spPr>
      </p:pic>
      <p:sp>
        <p:nvSpPr>
          <p:cNvPr id="8" name="TextBox 7"/>
          <p:cNvSpPr txBox="1"/>
          <p:nvPr/>
        </p:nvSpPr>
        <p:spPr>
          <a:xfrm>
            <a:off x="2209800" y="6157657"/>
            <a:ext cx="5029200" cy="252826"/>
          </a:xfrm>
          <a:prstGeom prst="rect">
            <a:avLst/>
          </a:prstGeom>
          <a:noFill/>
        </p:spPr>
        <p:txBody>
          <a:bodyPr wrap="square" rtlCol="0">
            <a:spAutoFit/>
          </a:bodyPr>
          <a:lstStyle/>
          <a:p>
            <a:r>
              <a:rPr lang="en-US" b="1" dirty="0" smtClean="0">
                <a:latin typeface="Calibri" pitchFamily="34" charset="0"/>
                <a:cs typeface="Calibri" pitchFamily="34" charset="0"/>
              </a:rPr>
              <a:t>Unified Representation of Branches with Less Reserves or Loans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INTERSECT</a:t>
            </a:r>
            <a:endParaRPr lang="en-US" dirty="0"/>
          </a:p>
        </p:txBody>
      </p:sp>
      <p:sp>
        <p:nvSpPr>
          <p:cNvPr id="5" name="TextBox 4"/>
          <p:cNvSpPr txBox="1"/>
          <p:nvPr/>
        </p:nvSpPr>
        <p:spPr>
          <a:xfrm>
            <a:off x="381000" y="990600"/>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the same official after seeing this data wanted to know which of these branches had both low reserves and loans too.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answer would be the intersect relational operation.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INTERSECT</a:t>
            </a:r>
            <a:r>
              <a:rPr lang="en-US" sz="1800" dirty="0" smtClean="0">
                <a:latin typeface="Calibri" pitchFamily="34" charset="0"/>
                <a:cs typeface="Calibri" pitchFamily="34" charset="0"/>
              </a:rPr>
              <a:t> operator generates data that holds true in all the tables it is applied 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is based on the intersection set theory and is represented by the '∩' symbol.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 of the intersection of the </a:t>
            </a:r>
            <a:r>
              <a:rPr lang="en-US" sz="1800" b="1" dirty="0" smtClean="0">
                <a:cs typeface="Courier New" pitchFamily="49" charset="0"/>
              </a:rPr>
              <a:t>Branch Reserve Details</a:t>
            </a:r>
            <a:r>
              <a:rPr lang="en-US" sz="1800" dirty="0" smtClean="0">
                <a:latin typeface="Calibri" pitchFamily="34" charset="0"/>
                <a:cs typeface="Calibri" pitchFamily="34" charset="0"/>
              </a:rPr>
              <a:t> and </a:t>
            </a:r>
            <a:r>
              <a:rPr lang="en-US" sz="1800" b="1" dirty="0" smtClean="0">
                <a:cs typeface="Courier New" pitchFamily="49" charset="0"/>
              </a:rPr>
              <a:t>Branch Loan Details</a:t>
            </a:r>
            <a:r>
              <a:rPr lang="en-US" sz="1800" dirty="0" smtClean="0">
                <a:latin typeface="Calibri" pitchFamily="34" charset="0"/>
                <a:cs typeface="Calibri" pitchFamily="34" charset="0"/>
              </a:rPr>
              <a:t> tables would be a list of branches that have both reserves below 20 billion Euros and loans in their account.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resultant table generated is as follows:</a:t>
            </a:r>
          </a:p>
        </p:txBody>
      </p:sp>
      <p:pic>
        <p:nvPicPr>
          <p:cNvPr id="7171" name="Picture 3"/>
          <p:cNvPicPr>
            <a:picLocks noChangeAspect="1" noChangeArrowheads="1"/>
          </p:cNvPicPr>
          <p:nvPr/>
        </p:nvPicPr>
        <p:blipFill>
          <a:blip r:embed="rId2" cstate="print"/>
          <a:srcRect/>
          <a:stretch>
            <a:fillRect/>
          </a:stretch>
        </p:blipFill>
        <p:spPr bwMode="auto">
          <a:xfrm>
            <a:off x="2133600" y="4062826"/>
            <a:ext cx="4619196" cy="1271174"/>
          </a:xfrm>
          <a:prstGeom prst="rect">
            <a:avLst/>
          </a:prstGeom>
          <a:noFill/>
          <a:ln w="9525">
            <a:noFill/>
            <a:miter lim="800000"/>
            <a:headEnd/>
            <a:tailEnd/>
          </a:ln>
        </p:spPr>
      </p:pic>
      <p:sp>
        <p:nvSpPr>
          <p:cNvPr id="8" name="TextBox 7"/>
          <p:cNvSpPr txBox="1"/>
          <p:nvPr/>
        </p:nvSpPr>
        <p:spPr>
          <a:xfrm>
            <a:off x="2971800" y="5538374"/>
            <a:ext cx="3352800" cy="252826"/>
          </a:xfrm>
          <a:prstGeom prst="rect">
            <a:avLst/>
          </a:prstGeom>
          <a:noFill/>
        </p:spPr>
        <p:txBody>
          <a:bodyPr wrap="square" rtlCol="0">
            <a:spAutoFit/>
          </a:bodyPr>
          <a:lstStyle/>
          <a:p>
            <a:r>
              <a:rPr lang="en-US" b="1" dirty="0" smtClean="0">
                <a:latin typeface="Calibri" pitchFamily="34" charset="0"/>
                <a:cs typeface="Calibri" pitchFamily="34" charset="0"/>
              </a:rPr>
              <a:t>Branches with Low Reserves and Loans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DIFFERENCE</a:t>
            </a:r>
            <a:endParaRPr lang="en-US" dirty="0"/>
          </a:p>
        </p:txBody>
      </p:sp>
      <p:sp>
        <p:nvSpPr>
          <p:cNvPr id="5" name="TextBox 4"/>
          <p:cNvSpPr txBox="1"/>
          <p:nvPr/>
        </p:nvSpPr>
        <p:spPr>
          <a:xfrm>
            <a:off x="381000" y="990600"/>
            <a:ext cx="83820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the same official now wanted the list of branches that had low reserves but no loans, then the official would have to use the difference operation.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DIFFERENCE</a:t>
            </a:r>
            <a:r>
              <a:rPr lang="en-US" sz="1800" dirty="0" smtClean="0">
                <a:latin typeface="Calibri" pitchFamily="34" charset="0"/>
                <a:cs typeface="Calibri" pitchFamily="34" charset="0"/>
              </a:rPr>
              <a:t> operator, symbolized as '</a:t>
            </a:r>
            <a:r>
              <a:rPr lang="en-US" sz="1800" dirty="0" smtClean="0">
                <a:cs typeface="Courier New" pitchFamily="49" charset="0"/>
              </a:rPr>
              <a:t>-</a:t>
            </a:r>
            <a:r>
              <a:rPr lang="en-US" sz="1800" dirty="0" smtClean="0">
                <a:latin typeface="Calibri" pitchFamily="34" charset="0"/>
                <a:cs typeface="Calibri" pitchFamily="34" charset="0"/>
              </a:rPr>
              <a:t>', generates data from different tables too, but it generates data that holds true in one table and not the other.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the branch would have to have low reserves and no loans to be displayed.</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is the result generated:</a:t>
            </a:r>
          </a:p>
        </p:txBody>
      </p:sp>
      <p:pic>
        <p:nvPicPr>
          <p:cNvPr id="8194" name="Picture 2"/>
          <p:cNvPicPr>
            <a:picLocks noChangeAspect="1" noChangeArrowheads="1"/>
          </p:cNvPicPr>
          <p:nvPr/>
        </p:nvPicPr>
        <p:blipFill>
          <a:blip r:embed="rId2" cstate="print"/>
          <a:srcRect/>
          <a:stretch>
            <a:fillRect/>
          </a:stretch>
        </p:blipFill>
        <p:spPr bwMode="auto">
          <a:xfrm>
            <a:off x="1676400" y="3657600"/>
            <a:ext cx="5465064" cy="838200"/>
          </a:xfrm>
          <a:prstGeom prst="rect">
            <a:avLst/>
          </a:prstGeom>
          <a:noFill/>
          <a:ln w="9525">
            <a:noFill/>
            <a:miter lim="800000"/>
            <a:headEnd/>
            <a:tailEnd/>
          </a:ln>
        </p:spPr>
      </p:pic>
      <p:sp>
        <p:nvSpPr>
          <p:cNvPr id="7" name="TextBox 6"/>
          <p:cNvSpPr txBox="1"/>
          <p:nvPr/>
        </p:nvSpPr>
        <p:spPr>
          <a:xfrm>
            <a:off x="2819400" y="4648200"/>
            <a:ext cx="3352800" cy="252826"/>
          </a:xfrm>
          <a:prstGeom prst="rect">
            <a:avLst/>
          </a:prstGeom>
          <a:noFill/>
        </p:spPr>
        <p:txBody>
          <a:bodyPr wrap="square" rtlCol="0">
            <a:spAutoFit/>
          </a:bodyPr>
          <a:lstStyle/>
          <a:p>
            <a:r>
              <a:rPr lang="en-US" b="1" dirty="0" smtClean="0">
                <a:latin typeface="Calibri" pitchFamily="34" charset="0"/>
                <a:cs typeface="Calibri" pitchFamily="34" charset="0"/>
              </a:rPr>
              <a:t>Branches with Low Reserves but No Loans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JOIN</a:t>
            </a:r>
            <a:endParaRPr lang="en-US" dirty="0"/>
          </a:p>
        </p:txBody>
      </p:sp>
      <p:sp>
        <p:nvSpPr>
          <p:cNvPr id="5" name="TextBox 4"/>
          <p:cNvSpPr txBox="1"/>
          <p:nvPr/>
        </p:nvSpPr>
        <p:spPr>
          <a:xfrm>
            <a:off x="381000" y="990600"/>
            <a:ext cx="8382000" cy="341632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JOIN</a:t>
            </a:r>
            <a:r>
              <a:rPr lang="en-US" sz="1800" dirty="0" smtClean="0">
                <a:latin typeface="Calibri" pitchFamily="34" charset="0"/>
                <a:cs typeface="Calibri" pitchFamily="34" charset="0"/>
              </a:rPr>
              <a:t> operation is an enhancement to the product operation.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allows a selection to be performed on the product of tables.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if the reserve values and loan amounts of branches with low reserves and loan values was needed, the product of the </a:t>
            </a:r>
            <a:r>
              <a:rPr lang="en-US" sz="1800" b="1" dirty="0" smtClean="0">
                <a:cs typeface="Courier New" pitchFamily="49" charset="0"/>
              </a:rPr>
              <a:t>Branch Reserve Details</a:t>
            </a:r>
            <a:r>
              <a:rPr lang="en-US" sz="1800" dirty="0" smtClean="0">
                <a:latin typeface="Calibri" pitchFamily="34" charset="0"/>
                <a:cs typeface="Calibri" pitchFamily="34" charset="0"/>
              </a:rPr>
              <a:t> and </a:t>
            </a:r>
            <a:r>
              <a:rPr lang="en-US" sz="1800" b="1" dirty="0" smtClean="0">
                <a:cs typeface="Courier New" pitchFamily="49" charset="0"/>
              </a:rPr>
              <a:t>Branch Loan Details</a:t>
            </a:r>
            <a:r>
              <a:rPr lang="en-US" sz="1800" dirty="0" smtClean="0">
                <a:latin typeface="Calibri" pitchFamily="34" charset="0"/>
                <a:cs typeface="Calibri" pitchFamily="34" charset="0"/>
              </a:rPr>
              <a:t> would be required.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the product of the two tables would be generated, only those branches would be listed which have both reserves below 20 billion Euros and loans.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is generated as a result of the </a:t>
            </a:r>
            <a:r>
              <a:rPr lang="en-US" sz="1800" dirty="0" smtClean="0">
                <a:cs typeface="Courier New" pitchFamily="49" charset="0"/>
              </a:rPr>
              <a:t>JOIN</a:t>
            </a:r>
            <a:r>
              <a:rPr lang="en-US" sz="1800" dirty="0" smtClean="0">
                <a:latin typeface="Calibri" pitchFamily="34" charset="0"/>
                <a:cs typeface="Calibri" pitchFamily="34" charset="0"/>
              </a:rPr>
              <a:t> operation:</a:t>
            </a:r>
          </a:p>
        </p:txBody>
      </p:sp>
      <p:pic>
        <p:nvPicPr>
          <p:cNvPr id="9218" name="Picture 2"/>
          <p:cNvPicPr>
            <a:picLocks noChangeAspect="1" noChangeArrowheads="1"/>
          </p:cNvPicPr>
          <p:nvPr/>
        </p:nvPicPr>
        <p:blipFill>
          <a:blip r:embed="rId2" cstate="print"/>
          <a:srcRect/>
          <a:stretch>
            <a:fillRect/>
          </a:stretch>
        </p:blipFill>
        <p:spPr bwMode="auto">
          <a:xfrm>
            <a:off x="1295400" y="4572000"/>
            <a:ext cx="6511047" cy="1219200"/>
          </a:xfrm>
          <a:prstGeom prst="rect">
            <a:avLst/>
          </a:prstGeom>
          <a:noFill/>
          <a:ln w="9525">
            <a:noFill/>
            <a:miter lim="800000"/>
            <a:headEnd/>
            <a:tailEnd/>
          </a:ln>
        </p:spPr>
      </p:pic>
      <p:sp>
        <p:nvSpPr>
          <p:cNvPr id="7" name="TextBox 6"/>
          <p:cNvSpPr txBox="1"/>
          <p:nvPr/>
        </p:nvSpPr>
        <p:spPr>
          <a:xfrm>
            <a:off x="2514600" y="5919374"/>
            <a:ext cx="4495800" cy="243143"/>
          </a:xfrm>
          <a:prstGeom prst="rect">
            <a:avLst/>
          </a:prstGeom>
          <a:noFill/>
        </p:spPr>
        <p:txBody>
          <a:bodyPr wrap="square" rtlCol="0">
            <a:spAutoFit/>
          </a:bodyPr>
          <a:lstStyle/>
          <a:p>
            <a:r>
              <a:rPr lang="en-US" b="1" dirty="0" smtClean="0">
                <a:latin typeface="Calibri" pitchFamily="34" charset="0"/>
                <a:cs typeface="Calibri" pitchFamily="34" charset="0"/>
              </a:rPr>
              <a:t>Detailed List of Branches with Low Reserve and Loans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DIVIDE</a:t>
            </a:r>
            <a:endParaRPr lang="en-US" dirty="0"/>
          </a:p>
        </p:txBody>
      </p:sp>
      <p:sp>
        <p:nvSpPr>
          <p:cNvPr id="5" name="TextBox 4"/>
          <p:cNvSpPr txBox="1"/>
          <p:nvPr/>
        </p:nvSpPr>
        <p:spPr>
          <a:xfrm>
            <a:off x="381000" y="990600"/>
            <a:ext cx="83820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Suppose an official wanted to see the branch names and reserves of all the branches that had loans.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process can be made very easy by using the </a:t>
            </a:r>
            <a:r>
              <a:rPr lang="en-US" sz="1800" dirty="0" smtClean="0">
                <a:cs typeface="Courier New" pitchFamily="49" charset="0"/>
              </a:rPr>
              <a:t>DIVIDE</a:t>
            </a:r>
            <a:r>
              <a:rPr lang="en-US" sz="1800" dirty="0" smtClean="0">
                <a:latin typeface="Calibri" pitchFamily="34" charset="0"/>
                <a:cs typeface="Calibri" pitchFamily="34" charset="0"/>
              </a:rPr>
              <a:t> operator.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All that the official needs to do is divide the </a:t>
            </a:r>
            <a:r>
              <a:rPr lang="en-US" sz="1800" b="1" dirty="0" smtClean="0">
                <a:cs typeface="Courier New" pitchFamily="49" charset="0"/>
              </a:rPr>
              <a:t>Branch Reserve Details</a:t>
            </a:r>
            <a:r>
              <a:rPr lang="en-US" sz="1800" dirty="0" smtClean="0">
                <a:latin typeface="Calibri" pitchFamily="34" charset="0"/>
                <a:cs typeface="Calibri" pitchFamily="34" charset="0"/>
              </a:rPr>
              <a:t> table by the list of branches, that is, the </a:t>
            </a:r>
            <a:r>
              <a:rPr lang="en-US" sz="1800" b="1" dirty="0" err="1" smtClean="0">
                <a:cs typeface="Courier New" pitchFamily="49" charset="0"/>
              </a:rPr>
              <a:t>Branch_Id</a:t>
            </a:r>
            <a:r>
              <a:rPr lang="en-US" sz="1800" dirty="0" smtClean="0">
                <a:latin typeface="Calibri" pitchFamily="34" charset="0"/>
                <a:cs typeface="Calibri" pitchFamily="34" charset="0"/>
              </a:rPr>
              <a:t> column of the </a:t>
            </a:r>
            <a:r>
              <a:rPr lang="en-US" sz="1800" b="1" dirty="0" smtClean="0">
                <a:cs typeface="Courier New" pitchFamily="49" charset="0"/>
              </a:rPr>
              <a:t>Branch Loan Details</a:t>
            </a:r>
            <a:r>
              <a:rPr lang="en-US" sz="1800" dirty="0" smtClean="0">
                <a:latin typeface="Calibri" pitchFamily="34" charset="0"/>
                <a:cs typeface="Calibri" pitchFamily="34" charset="0"/>
              </a:rPr>
              <a:t> table.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is the result generated.</a:t>
            </a:r>
          </a:p>
        </p:txBody>
      </p:sp>
      <p:pic>
        <p:nvPicPr>
          <p:cNvPr id="10242" name="Picture 2"/>
          <p:cNvPicPr>
            <a:picLocks noChangeAspect="1" noChangeArrowheads="1"/>
          </p:cNvPicPr>
          <p:nvPr/>
        </p:nvPicPr>
        <p:blipFill>
          <a:blip r:embed="rId2" cstate="print"/>
          <a:srcRect/>
          <a:stretch>
            <a:fillRect/>
          </a:stretch>
        </p:blipFill>
        <p:spPr bwMode="auto">
          <a:xfrm>
            <a:off x="2819400" y="3962400"/>
            <a:ext cx="3986011" cy="1025387"/>
          </a:xfrm>
          <a:prstGeom prst="rect">
            <a:avLst/>
          </a:prstGeom>
          <a:noFill/>
          <a:ln w="9525">
            <a:noFill/>
            <a:miter lim="800000"/>
            <a:headEnd/>
            <a:tailEnd/>
          </a:ln>
        </p:spPr>
      </p:pic>
      <p:sp>
        <p:nvSpPr>
          <p:cNvPr id="7" name="TextBox 6"/>
          <p:cNvSpPr txBox="1"/>
          <p:nvPr/>
        </p:nvSpPr>
        <p:spPr>
          <a:xfrm>
            <a:off x="3276600" y="5029200"/>
            <a:ext cx="3048000" cy="252826"/>
          </a:xfrm>
          <a:prstGeom prst="rect">
            <a:avLst/>
          </a:prstGeom>
          <a:noFill/>
        </p:spPr>
        <p:txBody>
          <a:bodyPr wrap="square" rtlCol="0">
            <a:spAutoFit/>
          </a:bodyPr>
          <a:lstStyle/>
          <a:p>
            <a:r>
              <a:rPr lang="en-US" b="1" dirty="0" smtClean="0">
                <a:latin typeface="Calibri" pitchFamily="34" charset="0"/>
                <a:cs typeface="Calibri" pitchFamily="34" charset="0"/>
              </a:rPr>
              <a:t>Resultant Table of Division Operation</a:t>
            </a:r>
            <a:endParaRPr lang="en-US" b="1" dirty="0">
              <a:latin typeface="Calibri" pitchFamily="34" charset="0"/>
              <a:cs typeface="Calibri" pitchFamily="34" charset="0"/>
            </a:endParaRPr>
          </a:p>
        </p:txBody>
      </p:sp>
      <p:sp>
        <p:nvSpPr>
          <p:cNvPr id="8" name="TextBox 7"/>
          <p:cNvSpPr txBox="1"/>
          <p:nvPr/>
        </p:nvSpPr>
        <p:spPr>
          <a:xfrm>
            <a:off x="381000" y="532507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attributes of the divisor table should always be a subset of the dividend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resultant table would always be void of the attributes of the divisor table, and the records not matching the records in the divisor table.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229599" cy="5189113"/>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Data modeling is the process of applying an appropriate data model to the data at hand.</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E-R model views the real world as a set of basic objects and relationships among them.</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Entity, attributes, entity set, relationships, and relationship sets form the five basic components of E-R model.</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Mapping cardinalities express the number of entities that an entity is associated with.</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The process of removing redundant data from the tables of a relational database is called normalization.</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Relational Algebra consists of a collection of operators that help retrieve data from the relational databases.</a:t>
            </a:r>
          </a:p>
          <a:p>
            <a:pPr marL="341313" indent="-341313">
              <a:buFont typeface="Calibri" pitchFamily="34" charset="0"/>
              <a:buChar char="●"/>
            </a:pPr>
            <a:endParaRPr lang="en-US"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SELECT, PRODUCT, UNION, and DIVIDE are some of the relational algebra operators.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Data Modeling 2-2</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exhibits the various steps involved in data modeling.</a:t>
            </a:r>
          </a:p>
        </p:txBody>
      </p:sp>
      <p:pic>
        <p:nvPicPr>
          <p:cNvPr id="6" name="Picture 5" descr="Figure 2.1.tif"/>
          <p:cNvPicPr>
            <a:picLocks noChangeAspect="1"/>
          </p:cNvPicPr>
          <p:nvPr/>
        </p:nvPicPr>
        <p:blipFill>
          <a:blip r:embed="rId2" cstate="print"/>
          <a:stretch>
            <a:fillRect/>
          </a:stretch>
        </p:blipFill>
        <p:spPr>
          <a:xfrm>
            <a:off x="2438400" y="1371600"/>
            <a:ext cx="3595829" cy="2625032"/>
          </a:xfrm>
          <a:prstGeom prst="rect">
            <a:avLst/>
          </a:prstGeom>
        </p:spPr>
      </p:pic>
      <p:sp>
        <p:nvSpPr>
          <p:cNvPr id="7" name="TextBox 6"/>
          <p:cNvSpPr txBox="1"/>
          <p:nvPr/>
        </p:nvSpPr>
        <p:spPr>
          <a:xfrm>
            <a:off x="381000" y="4126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Data models can be classified into three different groups:</a:t>
            </a:r>
          </a:p>
        </p:txBody>
      </p:sp>
      <p:sp>
        <p:nvSpPr>
          <p:cNvPr id="8" name="Explosion 1 7"/>
          <p:cNvSpPr/>
          <p:nvPr/>
        </p:nvSpPr>
        <p:spPr>
          <a:xfrm>
            <a:off x="304800" y="4495800"/>
            <a:ext cx="3048000" cy="16764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Object-based logical models</a:t>
            </a:r>
            <a:endParaRPr lang="en-US" sz="1800" b="1" dirty="0">
              <a:solidFill>
                <a:schemeClr val="bg1">
                  <a:lumMod val="95000"/>
                </a:schemeClr>
              </a:solidFill>
              <a:latin typeface="Calibri" pitchFamily="34" charset="0"/>
              <a:cs typeface="Calibri" pitchFamily="34" charset="0"/>
            </a:endParaRPr>
          </a:p>
        </p:txBody>
      </p:sp>
      <p:sp>
        <p:nvSpPr>
          <p:cNvPr id="9" name="Explosion 1 8"/>
          <p:cNvSpPr/>
          <p:nvPr/>
        </p:nvSpPr>
        <p:spPr>
          <a:xfrm>
            <a:off x="3276600" y="4800600"/>
            <a:ext cx="3352800" cy="1447800"/>
          </a:xfrm>
          <a:prstGeom prst="irregularSeal1">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Record-based logical models</a:t>
            </a:r>
            <a:endParaRPr lang="en-US" sz="1800" b="1" dirty="0">
              <a:solidFill>
                <a:schemeClr val="bg1">
                  <a:lumMod val="95000"/>
                </a:schemeClr>
              </a:solidFill>
              <a:latin typeface="Calibri" pitchFamily="34" charset="0"/>
              <a:cs typeface="Calibri" pitchFamily="34" charset="0"/>
            </a:endParaRPr>
          </a:p>
        </p:txBody>
      </p:sp>
      <p:sp>
        <p:nvSpPr>
          <p:cNvPr id="10" name="Explosion 1 9"/>
          <p:cNvSpPr/>
          <p:nvPr/>
        </p:nvSpPr>
        <p:spPr>
          <a:xfrm>
            <a:off x="6477000" y="4648200"/>
            <a:ext cx="2362200" cy="12954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Physical models</a:t>
            </a:r>
            <a:endParaRPr lang="en-US" sz="1800" b="1" dirty="0">
              <a:solidFill>
                <a:schemeClr val="bg1">
                  <a:lumMod val="95000"/>
                </a:schemeClr>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1-11</a:t>
            </a:r>
            <a:endParaRPr lang="en-US" dirty="0"/>
          </a:p>
        </p:txBody>
      </p:sp>
      <p:grpSp>
        <p:nvGrpSpPr>
          <p:cNvPr id="5" name="Group 4"/>
          <p:cNvGrpSpPr/>
          <p:nvPr/>
        </p:nvGrpSpPr>
        <p:grpSpPr>
          <a:xfrm>
            <a:off x="381000" y="10668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Entity-Relationship (E-R) model belongs to the first classification. </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6670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in an organization, both employee and department are real world objects. An employee belongs to a department.</a:t>
              </a:r>
              <a:endParaRPr lang="en-US" sz="1800" kern="1200" dirty="0">
                <a:latin typeface="Calibri" pitchFamily="34" charset="0"/>
                <a:cs typeface="Calibri" pitchFamily="34" charset="0"/>
              </a:endParaRPr>
            </a:p>
          </p:txBody>
        </p:sp>
      </p:grpSp>
      <p:sp>
        <p:nvSpPr>
          <p:cNvPr id="14" name="Rounded Rectangle 4"/>
          <p:cNvSpPr/>
          <p:nvPr/>
        </p:nvSpPr>
        <p:spPr>
          <a:xfrm>
            <a:off x="457200" y="19106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can be perceived as real world objects called entities and the relationships that exist between them.</a:t>
            </a:r>
            <a:endParaRPr lang="en-US" sz="1800" kern="1200" dirty="0">
              <a:latin typeface="Calibri" pitchFamily="34" charset="0"/>
              <a:cs typeface="Calibri" pitchFamily="34" charset="0"/>
            </a:endParaRPr>
          </a:p>
        </p:txBody>
      </p:sp>
      <p:grpSp>
        <p:nvGrpSpPr>
          <p:cNvPr id="15" name="Group 14"/>
          <p:cNvGrpSpPr/>
          <p:nvPr/>
        </p:nvGrpSpPr>
        <p:grpSpPr>
          <a:xfrm>
            <a:off x="381000" y="350520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5108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Thus, the relation 'belongs to' links an employee to a particular department. The employee-department relation can be modeled as shown in the following figure:</a:t>
            </a:r>
            <a:endParaRPr lang="en-US" sz="1800" kern="1200" dirty="0">
              <a:latin typeface="Calibri" pitchFamily="34" charset="0"/>
              <a:cs typeface="Calibri" pitchFamily="34" charset="0"/>
            </a:endParaRPr>
          </a:p>
        </p:txBody>
      </p:sp>
      <p:pic>
        <p:nvPicPr>
          <p:cNvPr id="19" name="Picture 18" descr="Figure 2.2.tif"/>
          <p:cNvPicPr>
            <a:picLocks noChangeAspect="1"/>
          </p:cNvPicPr>
          <p:nvPr/>
        </p:nvPicPr>
        <p:blipFill>
          <a:blip r:embed="rId2" cstate="print"/>
          <a:stretch>
            <a:fillRect/>
          </a:stretch>
        </p:blipFill>
        <p:spPr>
          <a:xfrm>
            <a:off x="2209800" y="4343400"/>
            <a:ext cx="4648200" cy="210612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2-11</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E-R model consists of five basic components as follows:</a:t>
            </a:r>
          </a:p>
        </p:txBody>
      </p:sp>
      <p:graphicFrame>
        <p:nvGraphicFramePr>
          <p:cNvPr id="8" name="Diagram 7"/>
          <p:cNvGraphicFramePr/>
          <p:nvPr/>
        </p:nvGraphicFramePr>
        <p:xfrm>
          <a:off x="457200" y="1295400"/>
          <a:ext cx="82296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3-11</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various E-R model components can be seen in the following figure:</a:t>
            </a:r>
          </a:p>
        </p:txBody>
      </p:sp>
      <p:pic>
        <p:nvPicPr>
          <p:cNvPr id="6" name="Picture 5" descr="Figure 2.3.tif"/>
          <p:cNvPicPr>
            <a:picLocks noChangeAspect="1"/>
          </p:cNvPicPr>
          <p:nvPr/>
        </p:nvPicPr>
        <p:blipFill>
          <a:blip r:embed="rId2" cstate="print"/>
          <a:stretch>
            <a:fillRect/>
          </a:stretch>
        </p:blipFill>
        <p:spPr>
          <a:xfrm>
            <a:off x="2286000" y="1295400"/>
            <a:ext cx="4114800" cy="2213811"/>
          </a:xfrm>
          <a:prstGeom prst="rect">
            <a:avLst/>
          </a:prstGeom>
        </p:spPr>
      </p:pic>
      <p:sp>
        <p:nvSpPr>
          <p:cNvPr id="7" name="TextBox 6"/>
          <p:cNvSpPr txBox="1"/>
          <p:nvPr/>
        </p:nvSpPr>
        <p:spPr>
          <a:xfrm>
            <a:off x="381000" y="3581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Relationships associate one or more entities and can be of three types as follows:</a:t>
            </a:r>
          </a:p>
        </p:txBody>
      </p:sp>
      <p:grpSp>
        <p:nvGrpSpPr>
          <p:cNvPr id="8" name="Group 7"/>
          <p:cNvGrpSpPr/>
          <p:nvPr/>
        </p:nvGrpSpPr>
        <p:grpSpPr>
          <a:xfrm>
            <a:off x="457200" y="4038600"/>
            <a:ext cx="1981200" cy="5334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Self-relationships</a:t>
              </a:r>
            </a:p>
          </p:txBody>
        </p:sp>
      </p:grpSp>
      <p:sp>
        <p:nvSpPr>
          <p:cNvPr id="11" name="TextBox 10"/>
          <p:cNvSpPr txBox="1"/>
          <p:nvPr/>
        </p:nvSpPr>
        <p:spPr>
          <a:xfrm>
            <a:off x="381000" y="4572000"/>
            <a:ext cx="4953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Relationships between entities of the same entity set are called self-relationships.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 team member works for the manager.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 'works for', exists between two different employee entities of the same employee entity set.</a:t>
            </a:r>
          </a:p>
        </p:txBody>
      </p:sp>
      <p:sp>
        <p:nvSpPr>
          <p:cNvPr id="12" name="TextBox 11"/>
          <p:cNvSpPr txBox="1"/>
          <p:nvPr/>
        </p:nvSpPr>
        <p:spPr>
          <a:xfrm>
            <a:off x="4953000" y="4038600"/>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relationship can be seen in following figure:</a:t>
            </a:r>
          </a:p>
        </p:txBody>
      </p:sp>
      <p:pic>
        <p:nvPicPr>
          <p:cNvPr id="13" name="Picture 12" descr="Figure 2.4.tif"/>
          <p:cNvPicPr>
            <a:picLocks noChangeAspect="1"/>
          </p:cNvPicPr>
          <p:nvPr/>
        </p:nvPicPr>
        <p:blipFill>
          <a:blip r:embed="rId3" cstate="print"/>
          <a:stretch>
            <a:fillRect/>
          </a:stretch>
        </p:blipFill>
        <p:spPr>
          <a:xfrm>
            <a:off x="5410200" y="4876800"/>
            <a:ext cx="3375804" cy="1524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E-R Model and Normalization/ Session 2 </a:t>
            </a:r>
            <a:endParaRPr lang="en-US" dirty="0"/>
          </a:p>
        </p:txBody>
      </p:sp>
      <p:sp>
        <p:nvSpPr>
          <p:cNvPr id="4" name="Title 3"/>
          <p:cNvSpPr>
            <a:spLocks noGrp="1"/>
          </p:cNvSpPr>
          <p:nvPr>
            <p:ph type="title"/>
          </p:nvPr>
        </p:nvSpPr>
        <p:spPr/>
        <p:txBody>
          <a:bodyPr/>
          <a:lstStyle/>
          <a:p>
            <a:r>
              <a:rPr lang="en-US" dirty="0" smtClean="0"/>
              <a:t>The Entity-Relationship (E-R) Model 4-11</a:t>
            </a:r>
            <a:endParaRPr lang="en-US" dirty="0"/>
          </a:p>
        </p:txBody>
      </p:sp>
      <p:grpSp>
        <p:nvGrpSpPr>
          <p:cNvPr id="5" name="Group 4"/>
          <p:cNvGrpSpPr/>
          <p:nvPr/>
        </p:nvGrpSpPr>
        <p:grpSpPr>
          <a:xfrm>
            <a:off x="457200" y="1066800"/>
            <a:ext cx="2362200" cy="5334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Binary Relationships</a:t>
              </a:r>
            </a:p>
          </p:txBody>
        </p:sp>
      </p:grpSp>
      <p:sp>
        <p:nvSpPr>
          <p:cNvPr id="8" name="TextBox 7"/>
          <p:cNvSpPr txBox="1"/>
          <p:nvPr/>
        </p:nvSpPr>
        <p:spPr>
          <a:xfrm>
            <a:off x="381000" y="1600200"/>
            <a:ext cx="52578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Relationships that exist between entities of two different entity sets are called binary relationships.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an employee belongs to a department.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employee entity belongs to an employee entity set. The department entity belongs to a department entity set.</a:t>
            </a:r>
          </a:p>
        </p:txBody>
      </p:sp>
      <p:sp>
        <p:nvSpPr>
          <p:cNvPr id="9" name="TextBox 8"/>
          <p:cNvSpPr txBox="1"/>
          <p:nvPr/>
        </p:nvSpPr>
        <p:spPr>
          <a:xfrm>
            <a:off x="5334000" y="1066800"/>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relationship can be seen in following figure:</a:t>
            </a:r>
          </a:p>
        </p:txBody>
      </p:sp>
      <p:pic>
        <p:nvPicPr>
          <p:cNvPr id="10" name="Picture 9" descr="Figure 2.5.tif"/>
          <p:cNvPicPr>
            <a:picLocks noChangeAspect="1"/>
          </p:cNvPicPr>
          <p:nvPr/>
        </p:nvPicPr>
        <p:blipFill>
          <a:blip r:embed="rId2" cstate="print"/>
          <a:stretch>
            <a:fillRect/>
          </a:stretch>
        </p:blipFill>
        <p:spPr>
          <a:xfrm>
            <a:off x="5791200" y="1828800"/>
            <a:ext cx="3124200" cy="1516220"/>
          </a:xfrm>
          <a:prstGeom prst="rect">
            <a:avLst/>
          </a:prstGeom>
        </p:spPr>
      </p:pic>
      <p:grpSp>
        <p:nvGrpSpPr>
          <p:cNvPr id="11" name="Group 10"/>
          <p:cNvGrpSpPr/>
          <p:nvPr/>
        </p:nvGrpSpPr>
        <p:grpSpPr>
          <a:xfrm>
            <a:off x="457200" y="3759875"/>
            <a:ext cx="2362200" cy="533400"/>
            <a:chOff x="0" y="21039"/>
            <a:chExt cx="6096000" cy="1067040"/>
          </a:xfrm>
          <a:scene3d>
            <a:camera prst="orthographicFront"/>
            <a:lightRig rig="flat" dir="t"/>
          </a:scene3d>
        </p:grpSpPr>
        <p:sp>
          <p:nvSpPr>
            <p:cNvPr id="12" name="Rounded Rectangle 11"/>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3"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Ternary Relationships</a:t>
              </a:r>
            </a:p>
          </p:txBody>
        </p:sp>
      </p:grpSp>
      <p:sp>
        <p:nvSpPr>
          <p:cNvPr id="14" name="TextBox 13"/>
          <p:cNvSpPr txBox="1"/>
          <p:nvPr/>
        </p:nvSpPr>
        <p:spPr>
          <a:xfrm>
            <a:off x="381000" y="4293275"/>
            <a:ext cx="4953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Relationships that exist between three entities of different entity sets are called ternary relationships.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an employee works in the accounts department at the regional branch.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 'works' exists between all three, the employee, the department, and the location. </a:t>
            </a:r>
          </a:p>
        </p:txBody>
      </p:sp>
      <p:sp>
        <p:nvSpPr>
          <p:cNvPr id="15" name="TextBox 14"/>
          <p:cNvSpPr txBox="1"/>
          <p:nvPr/>
        </p:nvSpPr>
        <p:spPr>
          <a:xfrm>
            <a:off x="5334000" y="3544669"/>
            <a:ext cx="3962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relationship can be seen in following figure:</a:t>
            </a:r>
          </a:p>
        </p:txBody>
      </p:sp>
      <p:pic>
        <p:nvPicPr>
          <p:cNvPr id="16" name="Picture 15" descr="Figure 2.6.tif"/>
          <p:cNvPicPr>
            <a:picLocks noChangeAspect="1"/>
          </p:cNvPicPr>
          <p:nvPr/>
        </p:nvPicPr>
        <p:blipFill>
          <a:blip r:embed="rId3" cstate="print"/>
          <a:stretch>
            <a:fillRect/>
          </a:stretch>
        </p:blipFill>
        <p:spPr>
          <a:xfrm>
            <a:off x="6096000" y="4194707"/>
            <a:ext cx="2609850" cy="2434693"/>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15435</TotalTime>
  <Words>4545</Words>
  <Application>Microsoft Office PowerPoint</Application>
  <PresentationFormat>On-screen Show (4:3)</PresentationFormat>
  <Paragraphs>473</Paragraphs>
  <Slides>45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Book Antiqua</vt:lpstr>
      <vt:lpstr>Calibri</vt:lpstr>
      <vt:lpstr>Courier New</vt:lpstr>
      <vt:lpstr>Tahoma</vt:lpstr>
      <vt:lpstr>Wingdings</vt:lpstr>
      <vt:lpstr>Wingdings 2</vt:lpstr>
      <vt:lpstr>3_Office Theme</vt:lpstr>
      <vt:lpstr>Custom Design</vt:lpstr>
      <vt:lpstr>PowerPoint Presentation</vt:lpstr>
      <vt:lpstr>Objectives</vt:lpstr>
      <vt:lpstr>Introduction</vt:lpstr>
      <vt:lpstr>Data Modeling 1-2</vt:lpstr>
      <vt:lpstr>Data Modeling 2-2</vt:lpstr>
      <vt:lpstr>The Entity-Relationship (E-R) Model 1-11</vt:lpstr>
      <vt:lpstr>The Entity-Relationship (E-R) Model 2-11</vt:lpstr>
      <vt:lpstr>The Entity-Relationship (E-R) Model 3-11</vt:lpstr>
      <vt:lpstr>The Entity-Relationship (E-R) Model 4-11</vt:lpstr>
      <vt:lpstr>The Entity-Relationship (E-R) Model 5-11</vt:lpstr>
      <vt:lpstr>The Entity-Relationship (E-R) Model 6-11</vt:lpstr>
      <vt:lpstr>The Entity-Relationship (E-R) Model 7-11</vt:lpstr>
      <vt:lpstr>The Entity-Relationship (E-R) Model 8-11</vt:lpstr>
      <vt:lpstr>The Entity-Relationship (E-R) Model 9-11</vt:lpstr>
      <vt:lpstr>The Entity-Relationship (E-R) Model 10-11</vt:lpstr>
      <vt:lpstr>The Entity-Relationship (E-R) Model 11-11</vt:lpstr>
      <vt:lpstr>Entity-Relationship Diagrams 1-7</vt:lpstr>
      <vt:lpstr>Entity-Relationship Diagrams 2-7</vt:lpstr>
      <vt:lpstr>Entity-Relationship Diagrams 3-7</vt:lpstr>
      <vt:lpstr>Entity-Relationship Diagrams 4-7</vt:lpstr>
      <vt:lpstr>Entity-Relationship Diagrams 5-7</vt:lpstr>
      <vt:lpstr>Entity-Relationship Diagrams 6-7</vt:lpstr>
      <vt:lpstr>Entity-Relationship Diagrams 7-7</vt:lpstr>
      <vt:lpstr>Normalization 1-4</vt:lpstr>
      <vt:lpstr>Normalization 2-4</vt:lpstr>
      <vt:lpstr>Normalization 3-4</vt:lpstr>
      <vt:lpstr>Normalization 4-4</vt:lpstr>
      <vt:lpstr>First Normal Form 1-2</vt:lpstr>
      <vt:lpstr>First Normal Form 2-2</vt:lpstr>
      <vt:lpstr>Second Normal Form 1-2</vt:lpstr>
      <vt:lpstr>Second Normal Form 2-2</vt:lpstr>
      <vt:lpstr>Third Normal Form 1-3</vt:lpstr>
      <vt:lpstr>Third Normal Form 2-3</vt:lpstr>
      <vt:lpstr>Third Normal Form 3-3</vt:lpstr>
      <vt:lpstr>Denormalization </vt:lpstr>
      <vt:lpstr>Relational Operators </vt:lpstr>
      <vt:lpstr>SELECT</vt:lpstr>
      <vt:lpstr>PROJECT</vt:lpstr>
      <vt:lpstr>PRODUCT</vt:lpstr>
      <vt:lpstr>UNION</vt:lpstr>
      <vt:lpstr>INTERSECT</vt:lpstr>
      <vt:lpstr>DIFFERENCE</vt:lpstr>
      <vt:lpstr>JOIN</vt:lpstr>
      <vt:lpstr>DIVIDE</vt:lpstr>
      <vt:lpstr>Summary</vt:lpstr>
    </vt:vector>
  </TitlesOfParts>
  <Company>Aptech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Ngô Văn Bình</cp:lastModifiedBy>
  <cp:revision>2563</cp:revision>
  <dcterms:created xsi:type="dcterms:W3CDTF">2006-08-16T00:00:00Z</dcterms:created>
  <dcterms:modified xsi:type="dcterms:W3CDTF">2019-09-17T00:39:57Z</dcterms:modified>
</cp:coreProperties>
</file>